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Mono Light"/>
      <p:regular r:id="rId29"/>
      <p:bold r:id="rId30"/>
      <p:italic r:id="rId31"/>
      <p:boldItalic r:id="rId32"/>
    </p:embeddedFont>
    <p:embeddedFont>
      <p:font typeface="Google Sans"/>
      <p:regular r:id="rId33"/>
      <p:bold r:id="rId34"/>
      <p:italic r:id="rId35"/>
      <p:boldItalic r:id="rId36"/>
    </p:embeddedFont>
    <p:embeddedFont>
      <p:font typeface="Google Sans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Light-italic.fntdata"/><Relationship Id="rId30" Type="http://schemas.openxmlformats.org/officeDocument/2006/relationships/font" Target="fonts/RobotoMonoLight-bold.fntdata"/><Relationship Id="rId11" Type="http://schemas.openxmlformats.org/officeDocument/2006/relationships/slide" Target="slides/slide6.xml"/><Relationship Id="rId33" Type="http://schemas.openxmlformats.org/officeDocument/2006/relationships/font" Target="fonts/GoogleSans-regular.fntdata"/><Relationship Id="rId10" Type="http://schemas.openxmlformats.org/officeDocument/2006/relationships/slide" Target="slides/slide5.xml"/><Relationship Id="rId32" Type="http://schemas.openxmlformats.org/officeDocument/2006/relationships/font" Target="fonts/RobotoMonoLight-boldItalic.fntdata"/><Relationship Id="rId13" Type="http://schemas.openxmlformats.org/officeDocument/2006/relationships/slide" Target="slides/slide8.xml"/><Relationship Id="rId35" Type="http://schemas.openxmlformats.org/officeDocument/2006/relationships/font" Target="fonts/GoogleSans-italic.fntdata"/><Relationship Id="rId12" Type="http://schemas.openxmlformats.org/officeDocument/2006/relationships/slide" Target="slides/slide7.xml"/><Relationship Id="rId34" Type="http://schemas.openxmlformats.org/officeDocument/2006/relationships/font" Target="fonts/GoogleSans-bold.fntdata"/><Relationship Id="rId15" Type="http://schemas.openxmlformats.org/officeDocument/2006/relationships/slide" Target="slides/slide10.xml"/><Relationship Id="rId37" Type="http://schemas.openxmlformats.org/officeDocument/2006/relationships/font" Target="fonts/GoogleSansMedium-regular.fntdata"/><Relationship Id="rId14" Type="http://schemas.openxmlformats.org/officeDocument/2006/relationships/slide" Target="slides/slide9.xml"/><Relationship Id="rId36" Type="http://schemas.openxmlformats.org/officeDocument/2006/relationships/font" Target="fonts/GoogleSans-boldItalic.fntdata"/><Relationship Id="rId17" Type="http://schemas.openxmlformats.org/officeDocument/2006/relationships/slide" Target="slides/slide12.xml"/><Relationship Id="rId39" Type="http://schemas.openxmlformats.org/officeDocument/2006/relationships/font" Target="fonts/GoogleSansMedium-italic.fntdata"/><Relationship Id="rId16" Type="http://schemas.openxmlformats.org/officeDocument/2006/relationships/slide" Target="slides/slide11.xml"/><Relationship Id="rId38" Type="http://schemas.openxmlformats.org/officeDocument/2006/relationships/font" Target="fonts/GoogleSans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8dee1d198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8dee1d198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f77ea8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f77ea8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af77ea8c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af77ea8c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af77ea8ce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af77ea8ce_0_1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af77ea8c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af77ea8c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af77ea8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af77ea8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f77ea8c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af77ea8c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af77ea8ce_0_4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af77ea8ce_0_4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af77ea8c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af77ea8c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af77ea8c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af77ea8c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f77ea8c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af77ea8c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fc3e7884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fc3e7884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af77ea8c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af77ea8c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af77ea8c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af77ea8ce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af77ea8c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af77ea8c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f39ad7b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ef39ad7b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9dfbbccc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9dfbbccc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3940e0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a3940e0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3940e05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3940e05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a3940e0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a3940e0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5645dc21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5645dc2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Content-based filtering uses item features to recommend other items similar to what the user likes, based on their previous actions or explicit feedback.</a:t>
            </a:r>
            <a:br>
              <a:rPr lang="en">
                <a:solidFill>
                  <a:schemeClr val="dk1"/>
                </a:solidFill>
              </a:rPr>
            </a:br>
            <a:r>
              <a:rPr lang="en">
                <a:solidFill>
                  <a:schemeClr val="dk1"/>
                </a:solidFill>
              </a:rPr>
              <a:t>Since the feature representation of the items are hand-engineered to some extent, this technique requires a lot of domain knowledge. Therefore, the model can only be as good as the hand-engineered features.</a:t>
            </a:r>
            <a:br>
              <a:rPr lang="en">
                <a:solidFill>
                  <a:schemeClr val="dk1"/>
                </a:solidFill>
              </a:rPr>
            </a:br>
            <a:r>
              <a:rPr lang="en">
                <a:solidFill>
                  <a:schemeClr val="dk1"/>
                </a:solidFill>
              </a:rPr>
              <a:t>The model can only make recommendations based on existing interests of the user. In other words, the model has limited ability to expand on the users' existing interests.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Collaborative filtering uses </a:t>
            </a:r>
            <a:r>
              <a:rPr i="1" lang="en">
                <a:solidFill>
                  <a:schemeClr val="dk1"/>
                </a:solidFill>
              </a:rPr>
              <a:t>similarities between users and items simultaneously</a:t>
            </a:r>
            <a:r>
              <a:rPr lang="en">
                <a:solidFill>
                  <a:schemeClr val="dk1"/>
                </a:solidFill>
              </a:rPr>
              <a:t> to provide recommendations.</a:t>
            </a:r>
            <a:endParaRPr>
              <a:solidFill>
                <a:schemeClr val="dk1"/>
              </a:solidFill>
            </a:endParaRPr>
          </a:p>
          <a:p>
            <a:pPr indent="0" lvl="0" marL="0" rtl="0" algn="l">
              <a:spcBef>
                <a:spcPts val="0"/>
              </a:spcBef>
              <a:spcAft>
                <a:spcPts val="0"/>
              </a:spcAft>
              <a:buNone/>
            </a:pPr>
            <a:r>
              <a:rPr lang="en">
                <a:solidFill>
                  <a:schemeClr val="dk1"/>
                </a:solidFill>
              </a:rPr>
              <a:t>The prediction of the model for a given (user, item) pair is the dot product of the corresponding embeddings. So, if an item is not seen during training, the system can't create an embedding for it and can't query the model with this item. This issue is often called the </a:t>
            </a:r>
            <a:r>
              <a:rPr b="1" lang="en">
                <a:solidFill>
                  <a:schemeClr val="dk1"/>
                </a:solidFill>
              </a:rPr>
              <a:t>cold-start problem</a:t>
            </a:r>
            <a:r>
              <a:rPr lang="en">
                <a:solidFill>
                  <a:schemeClr val="dk1"/>
                </a:solidFill>
              </a:rPr>
              <a: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af77ea8ce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af77ea8ce_0_1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af77ea8ce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af77ea8ce_0_1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solidFill>
          <a:srgbClr val="F0F0F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12" name="Google Shape;12;p2"/>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spTree>
      <p:nvGrpSpPr>
        <p:cNvPr id="49" name="Shape 49"/>
        <p:cNvGrpSpPr/>
        <p:nvPr/>
      </p:nvGrpSpPr>
      <p:grpSpPr>
        <a:xfrm>
          <a:off x="0" y="0"/>
          <a:ext cx="0" cy="0"/>
          <a:chOff x="0" y="0"/>
          <a:chExt cx="0" cy="0"/>
        </a:xfrm>
      </p:grpSpPr>
      <p:sp>
        <p:nvSpPr>
          <p:cNvPr id="50" name="Google Shape;50;p13"/>
          <p:cNvSpPr/>
          <p:nvPr/>
        </p:nvSpPr>
        <p:spPr>
          <a:xfrm>
            <a:off x="466916" y="466550"/>
            <a:ext cx="793800" cy="7938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1" name="Google Shape;51;p13"/>
          <p:cNvSpPr/>
          <p:nvPr/>
        </p:nvSpPr>
        <p:spPr>
          <a:xfrm>
            <a:off x="1504966" y="466550"/>
            <a:ext cx="793800" cy="7938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2" name="Google Shape;52;p13"/>
          <p:cNvSpPr/>
          <p:nvPr/>
        </p:nvSpPr>
        <p:spPr>
          <a:xfrm>
            <a:off x="2543016" y="466550"/>
            <a:ext cx="793800" cy="793800"/>
          </a:xfrm>
          <a:prstGeom prst="ellipse">
            <a:avLst/>
          </a:prstGeom>
          <a:solidFill>
            <a:srgbClr val="F9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3" name="Google Shape;53;p13"/>
          <p:cNvSpPr/>
          <p:nvPr/>
        </p:nvSpPr>
        <p:spPr>
          <a:xfrm>
            <a:off x="3581066" y="466550"/>
            <a:ext cx="793800" cy="7938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4" name="Google Shape;54;p13"/>
          <p:cNvSpPr/>
          <p:nvPr/>
        </p:nvSpPr>
        <p:spPr>
          <a:xfrm>
            <a:off x="466916" y="1789934"/>
            <a:ext cx="793800" cy="793800"/>
          </a:xfrm>
          <a:prstGeom prst="ellipse">
            <a:avLst/>
          </a:prstGeom>
          <a:solidFill>
            <a:srgbClr val="57C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5" name="Google Shape;55;p13"/>
          <p:cNvSpPr/>
          <p:nvPr/>
        </p:nvSpPr>
        <p:spPr>
          <a:xfrm>
            <a:off x="1504966" y="1789934"/>
            <a:ext cx="793800" cy="793800"/>
          </a:xfrm>
          <a:prstGeom prst="ellipse">
            <a:avLst/>
          </a:prstGeom>
          <a:solidFill>
            <a:srgbClr val="5CDB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6" name="Google Shape;56;p13"/>
          <p:cNvSpPr/>
          <p:nvPr/>
        </p:nvSpPr>
        <p:spPr>
          <a:xfrm>
            <a:off x="2543016" y="1789934"/>
            <a:ext cx="793800" cy="793800"/>
          </a:xfrm>
          <a:prstGeom prst="ellipse">
            <a:avLst/>
          </a:prstGeom>
          <a:solidFill>
            <a:srgbClr val="FFD4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7" name="Google Shape;57;p13"/>
          <p:cNvSpPr/>
          <p:nvPr/>
        </p:nvSpPr>
        <p:spPr>
          <a:xfrm>
            <a:off x="3581066" y="1789934"/>
            <a:ext cx="793800" cy="793800"/>
          </a:xfrm>
          <a:prstGeom prst="ellipse">
            <a:avLst/>
          </a:prstGeom>
          <a:solidFill>
            <a:srgbClr val="FF7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8" name="Google Shape;58;p13"/>
          <p:cNvSpPr/>
          <p:nvPr/>
        </p:nvSpPr>
        <p:spPr>
          <a:xfrm>
            <a:off x="466916" y="3113318"/>
            <a:ext cx="793800" cy="793800"/>
          </a:xfrm>
          <a:prstGeom prst="ellipse">
            <a:avLst/>
          </a:prstGeom>
          <a:solidFill>
            <a:srgbClr val="C3EC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9" name="Google Shape;59;p13"/>
          <p:cNvSpPr/>
          <p:nvPr/>
        </p:nvSpPr>
        <p:spPr>
          <a:xfrm>
            <a:off x="1504966" y="3113318"/>
            <a:ext cx="793800" cy="793800"/>
          </a:xfrm>
          <a:prstGeom prst="ellipse">
            <a:avLst/>
          </a:prstGeom>
          <a:solidFill>
            <a:srgbClr val="CCF6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0" name="Google Shape;60;p13"/>
          <p:cNvSpPr/>
          <p:nvPr/>
        </p:nvSpPr>
        <p:spPr>
          <a:xfrm>
            <a:off x="2543016" y="3113318"/>
            <a:ext cx="793800" cy="793800"/>
          </a:xfrm>
          <a:prstGeom prst="ellipse">
            <a:avLst/>
          </a:prstGeom>
          <a:solidFill>
            <a:srgbClr val="FFE7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1" name="Google Shape;61;p13"/>
          <p:cNvSpPr/>
          <p:nvPr/>
        </p:nvSpPr>
        <p:spPr>
          <a:xfrm>
            <a:off x="3581066" y="3113318"/>
            <a:ext cx="793800" cy="793800"/>
          </a:xfrm>
          <a:prstGeom prst="ellipse">
            <a:avLst/>
          </a:prstGeom>
          <a:solidFill>
            <a:srgbClr val="F8D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2" name="Google Shape;62;p13"/>
          <p:cNvSpPr/>
          <p:nvPr/>
        </p:nvSpPr>
        <p:spPr>
          <a:xfrm>
            <a:off x="4670016" y="3113318"/>
            <a:ext cx="793800" cy="793800"/>
          </a:xfrm>
          <a:prstGeom prst="ellipse">
            <a:avLst/>
          </a:prstGeom>
          <a:solidFill>
            <a:srgbClr val="1E1E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3" name="Google Shape;63;p13"/>
          <p:cNvSpPr/>
          <p:nvPr/>
        </p:nvSpPr>
        <p:spPr>
          <a:xfrm>
            <a:off x="4670016" y="1789934"/>
            <a:ext cx="793800" cy="793800"/>
          </a:xfrm>
          <a:prstGeom prst="ellipse">
            <a:avLst/>
          </a:prstGeom>
          <a:solidFill>
            <a:srgbClr val="F0F0F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4" name="Google Shape;64;p13"/>
          <p:cNvSpPr txBox="1"/>
          <p:nvPr/>
        </p:nvSpPr>
        <p:spPr>
          <a:xfrm>
            <a:off x="504278"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b="1" lang="en" sz="700">
                <a:solidFill>
                  <a:schemeClr val="dk1"/>
                </a:solidFill>
                <a:latin typeface="Google Sans"/>
                <a:ea typeface="Google Sans"/>
                <a:cs typeface="Google Sans"/>
                <a:sym typeface="Google Sans"/>
              </a:rPr>
              <a:t>Google Blue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#4285f4</a:t>
            </a:r>
            <a:endParaRPr sz="1700">
              <a:solidFill>
                <a:schemeClr val="dk2"/>
              </a:solidFill>
              <a:latin typeface="Roboto Mono Light"/>
              <a:ea typeface="Roboto Mono Light"/>
              <a:cs typeface="Roboto Mono Light"/>
              <a:sym typeface="Roboto Mono Light"/>
            </a:endParaRPr>
          </a:p>
        </p:txBody>
      </p:sp>
      <p:sp>
        <p:nvSpPr>
          <p:cNvPr id="65" name="Google Shape;65;p13"/>
          <p:cNvSpPr txBox="1"/>
          <p:nvPr/>
        </p:nvSpPr>
        <p:spPr>
          <a:xfrm>
            <a:off x="1542328" y="1332904"/>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Green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#34a853</a:t>
            </a:r>
            <a:endParaRPr b="1" sz="700">
              <a:solidFill>
                <a:schemeClr val="dk1"/>
              </a:solidFill>
              <a:latin typeface="Google Sans"/>
              <a:ea typeface="Google Sans"/>
              <a:cs typeface="Google Sans"/>
              <a:sym typeface="Google Sans"/>
            </a:endParaRPr>
          </a:p>
        </p:txBody>
      </p:sp>
      <p:sp>
        <p:nvSpPr>
          <p:cNvPr id="66" name="Google Shape;66;p13"/>
          <p:cNvSpPr txBox="1"/>
          <p:nvPr/>
        </p:nvSpPr>
        <p:spPr>
          <a:xfrm>
            <a:off x="3599753" y="1332903"/>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Google Red 500</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#ea4335</a:t>
            </a:r>
            <a:endParaRPr sz="1700">
              <a:solidFill>
                <a:schemeClr val="dk2"/>
              </a:solidFill>
              <a:latin typeface="Roboto Mono Light"/>
              <a:ea typeface="Roboto Mono Light"/>
              <a:cs typeface="Roboto Mono Light"/>
              <a:sym typeface="Roboto Mono Light"/>
            </a:endParaRPr>
          </a:p>
        </p:txBody>
      </p:sp>
      <p:sp>
        <p:nvSpPr>
          <p:cNvPr id="67" name="Google Shape;67;p13"/>
          <p:cNvSpPr txBox="1"/>
          <p:nvPr/>
        </p:nvSpPr>
        <p:spPr>
          <a:xfrm>
            <a:off x="2580326" y="1332901"/>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Google Yellow 500</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#fbbc04</a:t>
            </a:r>
            <a:endParaRPr sz="700">
              <a:latin typeface="Google Sans"/>
              <a:ea typeface="Google Sans"/>
              <a:cs typeface="Google Sans"/>
              <a:sym typeface="Google Sans"/>
            </a:endParaRPr>
          </a:p>
        </p:txBody>
      </p:sp>
      <p:sp>
        <p:nvSpPr>
          <p:cNvPr id="68" name="Google Shape;68;p13"/>
          <p:cNvSpPr txBox="1"/>
          <p:nvPr/>
        </p:nvSpPr>
        <p:spPr>
          <a:xfrm>
            <a:off x="504275"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#57caff</a:t>
            </a:r>
            <a:endParaRPr sz="1700">
              <a:solidFill>
                <a:schemeClr val="dk2"/>
              </a:solidFill>
              <a:latin typeface="Roboto Mono Light"/>
              <a:ea typeface="Roboto Mono Light"/>
              <a:cs typeface="Roboto Mono Light"/>
              <a:sym typeface="Roboto Mono Light"/>
            </a:endParaRPr>
          </a:p>
        </p:txBody>
      </p:sp>
      <p:sp>
        <p:nvSpPr>
          <p:cNvPr id="69" name="Google Shape;69;p13"/>
          <p:cNvSpPr txBox="1"/>
          <p:nvPr/>
        </p:nvSpPr>
        <p:spPr>
          <a:xfrm>
            <a:off x="1542325" y="2656300"/>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#5cdb6d</a:t>
            </a:r>
            <a:endParaRPr b="1" sz="700">
              <a:solidFill>
                <a:schemeClr val="dk1"/>
              </a:solidFill>
              <a:latin typeface="Google Sans"/>
              <a:ea typeface="Google Sans"/>
              <a:cs typeface="Google Sans"/>
              <a:sym typeface="Google Sans"/>
            </a:endParaRPr>
          </a:p>
        </p:txBody>
      </p:sp>
      <p:sp>
        <p:nvSpPr>
          <p:cNvPr id="70" name="Google Shape;70;p13"/>
          <p:cNvSpPr txBox="1"/>
          <p:nvPr/>
        </p:nvSpPr>
        <p:spPr>
          <a:xfrm>
            <a:off x="3599750" y="2656275"/>
            <a:ext cx="7752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Halftone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#ff7daf</a:t>
            </a:r>
            <a:endParaRPr sz="1700">
              <a:solidFill>
                <a:schemeClr val="dk2"/>
              </a:solidFill>
              <a:latin typeface="Roboto Mono Light"/>
              <a:ea typeface="Roboto Mono Light"/>
              <a:cs typeface="Roboto Mono Light"/>
              <a:sym typeface="Roboto Mono Light"/>
            </a:endParaRPr>
          </a:p>
        </p:txBody>
      </p:sp>
      <p:sp>
        <p:nvSpPr>
          <p:cNvPr id="71" name="Google Shape;71;p13"/>
          <p:cNvSpPr txBox="1"/>
          <p:nvPr/>
        </p:nvSpPr>
        <p:spPr>
          <a:xfrm>
            <a:off x="2580325" y="2656275"/>
            <a:ext cx="7752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Halftone Yellow </a:t>
            </a:r>
            <a:r>
              <a:rPr lang="en" sz="700">
                <a:latin typeface="Google Sans"/>
                <a:ea typeface="Google Sans"/>
                <a:cs typeface="Google Sans"/>
                <a:sym typeface="Google Sans"/>
              </a:rPr>
              <a:t>#ffd427</a:t>
            </a:r>
            <a:endParaRPr sz="700">
              <a:latin typeface="Google Sans"/>
              <a:ea typeface="Google Sans"/>
              <a:cs typeface="Google Sans"/>
              <a:sym typeface="Google Sans"/>
            </a:endParaRPr>
          </a:p>
        </p:txBody>
      </p:sp>
      <p:sp>
        <p:nvSpPr>
          <p:cNvPr id="72" name="Google Shape;72;p13"/>
          <p:cNvSpPr txBox="1"/>
          <p:nvPr/>
        </p:nvSpPr>
        <p:spPr>
          <a:xfrm>
            <a:off x="504278" y="4011195"/>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Blue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##c3ecf6</a:t>
            </a:r>
            <a:endParaRPr sz="1700">
              <a:solidFill>
                <a:schemeClr val="dk2"/>
              </a:solidFill>
              <a:latin typeface="Roboto Mono Light"/>
              <a:ea typeface="Roboto Mono Light"/>
              <a:cs typeface="Roboto Mono Light"/>
              <a:sym typeface="Roboto Mono Light"/>
            </a:endParaRPr>
          </a:p>
        </p:txBody>
      </p:sp>
      <p:sp>
        <p:nvSpPr>
          <p:cNvPr id="73" name="Google Shape;73;p13"/>
          <p:cNvSpPr txBox="1"/>
          <p:nvPr/>
        </p:nvSpPr>
        <p:spPr>
          <a:xfrm>
            <a:off x="1542328" y="4011196"/>
            <a:ext cx="961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Green</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#ccf6c5</a:t>
            </a:r>
            <a:endParaRPr b="1" sz="700">
              <a:solidFill>
                <a:schemeClr val="dk1"/>
              </a:solidFill>
              <a:latin typeface="Google Sans"/>
              <a:ea typeface="Google Sans"/>
              <a:cs typeface="Google Sans"/>
              <a:sym typeface="Google Sans"/>
            </a:endParaRPr>
          </a:p>
        </p:txBody>
      </p:sp>
      <p:sp>
        <p:nvSpPr>
          <p:cNvPr id="74" name="Google Shape;74;p13"/>
          <p:cNvSpPr txBox="1"/>
          <p:nvPr/>
        </p:nvSpPr>
        <p:spPr>
          <a:xfrm>
            <a:off x="3599753"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Pastel Red</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#f8d8d8</a:t>
            </a:r>
            <a:endParaRPr sz="1700">
              <a:solidFill>
                <a:schemeClr val="dk2"/>
              </a:solidFill>
              <a:latin typeface="Roboto Mono Light"/>
              <a:ea typeface="Roboto Mono Light"/>
              <a:cs typeface="Roboto Mono Light"/>
              <a:sym typeface="Roboto Mono Light"/>
            </a:endParaRPr>
          </a:p>
        </p:txBody>
      </p:sp>
      <p:sp>
        <p:nvSpPr>
          <p:cNvPr id="75" name="Google Shape;75;p13"/>
          <p:cNvSpPr txBox="1"/>
          <p:nvPr/>
        </p:nvSpPr>
        <p:spPr>
          <a:xfrm>
            <a:off x="2580326" y="4011194"/>
            <a:ext cx="927900" cy="26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700">
                <a:latin typeface="Google Sans"/>
                <a:ea typeface="Google Sans"/>
                <a:cs typeface="Google Sans"/>
                <a:sym typeface="Google Sans"/>
              </a:rPr>
              <a:t>Pastel Yellow</a:t>
            </a:r>
            <a:endParaRPr b="1" sz="700">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700">
                <a:latin typeface="Google Sans"/>
                <a:ea typeface="Google Sans"/>
                <a:cs typeface="Google Sans"/>
                <a:sym typeface="Google Sans"/>
              </a:rPr>
              <a:t>#ffe7a5</a:t>
            </a:r>
            <a:endParaRPr sz="700">
              <a:latin typeface="Google Sans"/>
              <a:ea typeface="Google Sans"/>
              <a:cs typeface="Google Sans"/>
              <a:sym typeface="Google Sans"/>
            </a:endParaRPr>
          </a:p>
        </p:txBody>
      </p:sp>
      <p:sp>
        <p:nvSpPr>
          <p:cNvPr id="76" name="Google Shape;76;p13"/>
          <p:cNvSpPr txBox="1"/>
          <p:nvPr/>
        </p:nvSpPr>
        <p:spPr>
          <a:xfrm>
            <a:off x="4687878" y="2656287"/>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Off-White</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#f0f0f0</a:t>
            </a:r>
            <a:endParaRPr sz="1700">
              <a:solidFill>
                <a:schemeClr val="dk2"/>
              </a:solidFill>
              <a:latin typeface="Roboto Mono Light"/>
              <a:ea typeface="Roboto Mono Light"/>
              <a:cs typeface="Roboto Mono Light"/>
              <a:sym typeface="Roboto Mono Light"/>
            </a:endParaRPr>
          </a:p>
        </p:txBody>
      </p:sp>
      <p:sp>
        <p:nvSpPr>
          <p:cNvPr id="77" name="Google Shape;77;p13"/>
          <p:cNvSpPr txBox="1"/>
          <p:nvPr/>
        </p:nvSpPr>
        <p:spPr>
          <a:xfrm>
            <a:off x="4687878" y="4011196"/>
            <a:ext cx="896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700">
                <a:solidFill>
                  <a:schemeClr val="dk1"/>
                </a:solidFill>
                <a:latin typeface="Google Sans"/>
                <a:ea typeface="Google Sans"/>
                <a:cs typeface="Google Sans"/>
                <a:sym typeface="Google Sans"/>
              </a:rPr>
              <a:t>Black 02</a:t>
            </a:r>
            <a:endParaRPr b="1" sz="7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700">
                <a:solidFill>
                  <a:schemeClr val="dk1"/>
                </a:solidFill>
                <a:latin typeface="Google Sans"/>
                <a:ea typeface="Google Sans"/>
                <a:cs typeface="Google Sans"/>
                <a:sym typeface="Google Sans"/>
              </a:rPr>
              <a:t>#1e1e1e</a:t>
            </a:r>
            <a:endParaRPr sz="1700">
              <a:solidFill>
                <a:schemeClr val="dk2"/>
              </a:solidFill>
              <a:latin typeface="Roboto Mono Light"/>
              <a:ea typeface="Roboto Mono Light"/>
              <a:cs typeface="Roboto Mono Light"/>
              <a:sym typeface="Roboto Mon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694607" y="2077456"/>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1593450" y="2372300"/>
            <a:ext cx="4824600" cy="1673400"/>
          </a:xfrm>
          <a:prstGeom prst="rect">
            <a:avLst/>
          </a:prstGeom>
        </p:spPr>
        <p:txBody>
          <a:bodyPr anchorCtr="0" anchor="t" bIns="0" lIns="0" spcFirstLastPara="1" rIns="0" wrap="square" tIns="0">
            <a:normAutofit/>
          </a:bodyPr>
          <a:lstStyle>
            <a:lvl1pPr lvl="0" rtl="0">
              <a:spcBef>
                <a:spcPts val="0"/>
              </a:spcBef>
              <a:spcAft>
                <a:spcPts val="0"/>
              </a:spcAft>
              <a:buClr>
                <a:srgbClr val="1E1E1E"/>
              </a:buClr>
              <a:buSzPts val="3650"/>
              <a:buNone/>
              <a:defRPr sz="3650">
                <a:solidFill>
                  <a:srgbClr val="1E1E1E"/>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2" name="Shape 22"/>
        <p:cNvGrpSpPr/>
        <p:nvPr/>
      </p:nvGrpSpPr>
      <p:grpSpPr>
        <a:xfrm>
          <a:off x="0" y="0"/>
          <a:ext cx="0" cy="0"/>
          <a:chOff x="0" y="0"/>
          <a:chExt cx="0" cy="0"/>
        </a:xfrm>
      </p:grpSpPr>
      <p:sp>
        <p:nvSpPr>
          <p:cNvPr id="23" name="Google Shape;23;p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6"/>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26" name="Shape 26"/>
        <p:cNvGrpSpPr/>
        <p:nvPr/>
      </p:nvGrpSpPr>
      <p:grpSpPr>
        <a:xfrm>
          <a:off x="0" y="0"/>
          <a:ext cx="0" cy="0"/>
          <a:chOff x="0" y="0"/>
          <a:chExt cx="0" cy="0"/>
        </a:xfrm>
      </p:grpSpPr>
      <p:sp>
        <p:nvSpPr>
          <p:cNvPr id="27" name="Google Shape;2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 name="Google Shape;29;p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30" name="Shape 30"/>
        <p:cNvGrpSpPr/>
        <p:nvPr/>
      </p:nvGrpSpPr>
      <p:grpSpPr>
        <a:xfrm>
          <a:off x="0" y="0"/>
          <a:ext cx="0" cy="0"/>
          <a:chOff x="0" y="0"/>
          <a:chExt cx="0" cy="0"/>
        </a:xfrm>
      </p:grpSpPr>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8"/>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33" name="Google Shape;33;p8"/>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9"/>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7" name="Google Shape;37;p9"/>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38" name="Google Shape;38;p9"/>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39" name="Google Shape;39;p9"/>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0"/>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44" name="Google Shape;44;p10"/>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0F0F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hyperlink" Target="http://linkedin.com/in/yodiaditya" TargetMode="External"/><Relationship Id="rId6" Type="http://schemas.openxmlformats.org/officeDocument/2006/relationships/hyperlink" Target="https://github.com/yodiadity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1.png"/><Relationship Id="rId13" Type="http://schemas.openxmlformats.org/officeDocument/2006/relationships/image" Target="../media/image19.png"/><Relationship Id="rId12" Type="http://schemas.openxmlformats.org/officeDocument/2006/relationships/image" Target="../media/image41.png"/><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10.png"/><Relationship Id="rId15" Type="http://schemas.openxmlformats.org/officeDocument/2006/relationships/image" Target="../media/image21.png"/><Relationship Id="rId14"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github.com/yodiaditya"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25.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3">
            <a:alphaModFix/>
          </a:blip>
          <a:srcRect b="0" l="13186" r="13186" t="0"/>
          <a:stretch/>
        </p:blipFill>
        <p:spPr>
          <a:xfrm>
            <a:off x="4933625" y="-497350"/>
            <a:ext cx="4087101" cy="5551200"/>
          </a:xfrm>
          <a:prstGeom prst="rect">
            <a:avLst/>
          </a:prstGeom>
          <a:noFill/>
          <a:ln>
            <a:noFill/>
          </a:ln>
        </p:spPr>
      </p:pic>
      <p:pic>
        <p:nvPicPr>
          <p:cNvPr id="83" name="Google Shape;83;p14"/>
          <p:cNvPicPr preferRelativeResize="0"/>
          <p:nvPr/>
        </p:nvPicPr>
        <p:blipFill rotWithShape="1">
          <a:blip r:embed="rId4">
            <a:alphaModFix/>
          </a:blip>
          <a:srcRect b="0" l="0" r="0" t="0"/>
          <a:stretch/>
        </p:blipFill>
        <p:spPr>
          <a:xfrm>
            <a:off x="-25" y="0"/>
            <a:ext cx="9144044" cy="5143501"/>
          </a:xfrm>
          <a:prstGeom prst="rect">
            <a:avLst/>
          </a:prstGeom>
          <a:noFill/>
          <a:ln>
            <a:noFill/>
          </a:ln>
        </p:spPr>
      </p:pic>
      <p:sp>
        <p:nvSpPr>
          <p:cNvPr id="84" name="Google Shape;84;p14"/>
          <p:cNvSpPr txBox="1"/>
          <p:nvPr>
            <p:ph type="title"/>
          </p:nvPr>
        </p:nvSpPr>
        <p:spPr>
          <a:xfrm>
            <a:off x="277936" y="1740620"/>
            <a:ext cx="4847100" cy="17361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4333"/>
              <a:t>Zero to Viral:</a:t>
            </a:r>
            <a:endParaRPr sz="4333"/>
          </a:p>
          <a:p>
            <a:pPr indent="0" lvl="0" marL="0" rtl="0" algn="l">
              <a:spcBef>
                <a:spcPts val="0"/>
              </a:spcBef>
              <a:spcAft>
                <a:spcPts val="0"/>
              </a:spcAft>
              <a:buNone/>
            </a:pPr>
            <a:r>
              <a:rPr lang="en" sz="4333"/>
              <a:t>Build TikTok-style Recommendation</a:t>
            </a:r>
            <a:endParaRPr sz="4333"/>
          </a:p>
        </p:txBody>
      </p:sp>
      <p:sp>
        <p:nvSpPr>
          <p:cNvPr id="85" name="Google Shape;85;p14"/>
          <p:cNvSpPr txBox="1"/>
          <p:nvPr/>
        </p:nvSpPr>
        <p:spPr>
          <a:xfrm>
            <a:off x="824750" y="997332"/>
            <a:ext cx="2111100" cy="3747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1300">
                <a:solidFill>
                  <a:schemeClr val="dk1"/>
                </a:solidFill>
                <a:latin typeface="Google Sans"/>
                <a:ea typeface="Google Sans"/>
                <a:cs typeface="Google Sans"/>
                <a:sym typeface="Google Sans"/>
              </a:rPr>
              <a:t>Jakarta</a:t>
            </a:r>
            <a:endParaRPr sz="100">
              <a:latin typeface="Google Sans"/>
              <a:ea typeface="Google Sans"/>
              <a:cs typeface="Google Sans"/>
              <a:sym typeface="Google Sans"/>
            </a:endParaRPr>
          </a:p>
        </p:txBody>
      </p:sp>
      <p:sp>
        <p:nvSpPr>
          <p:cNvPr id="86" name="Google Shape;86;p14"/>
          <p:cNvSpPr txBox="1"/>
          <p:nvPr/>
        </p:nvSpPr>
        <p:spPr>
          <a:xfrm>
            <a:off x="333573" y="3453501"/>
            <a:ext cx="3000000" cy="400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linkedin.com/in/yodiaditya</a:t>
            </a:r>
            <a:endParaRPr>
              <a:solidFill>
                <a:schemeClr val="dk1"/>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23"/>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Gemini: Video Understanding</a:t>
            </a:r>
            <a:endParaRPr b="0" sz="2900">
              <a:solidFill>
                <a:srgbClr val="5CDB6D"/>
              </a:solidFill>
            </a:endParaRPr>
          </a:p>
        </p:txBody>
      </p:sp>
      <p:pic>
        <p:nvPicPr>
          <p:cNvPr id="234" name="Google Shape;234;p23"/>
          <p:cNvPicPr preferRelativeResize="0"/>
          <p:nvPr/>
        </p:nvPicPr>
        <p:blipFill>
          <a:blip r:embed="rId3">
            <a:alphaModFix/>
          </a:blip>
          <a:stretch>
            <a:fillRect/>
          </a:stretch>
        </p:blipFill>
        <p:spPr>
          <a:xfrm>
            <a:off x="337000" y="1047774"/>
            <a:ext cx="4434724" cy="3374350"/>
          </a:xfrm>
          <a:prstGeom prst="rect">
            <a:avLst/>
          </a:prstGeom>
          <a:noFill/>
          <a:ln>
            <a:noFill/>
          </a:ln>
        </p:spPr>
      </p:pic>
      <p:sp>
        <p:nvSpPr>
          <p:cNvPr id="235" name="Google Shape;235;p23"/>
          <p:cNvSpPr/>
          <p:nvPr/>
        </p:nvSpPr>
        <p:spPr>
          <a:xfrm>
            <a:off x="6300175" y="641350"/>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36" name="Google Shape;236;p23"/>
          <p:cNvSpPr/>
          <p:nvPr/>
        </p:nvSpPr>
        <p:spPr>
          <a:xfrm>
            <a:off x="6455892"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7" name="Google Shape;237;p23"/>
          <p:cNvSpPr/>
          <p:nvPr/>
        </p:nvSpPr>
        <p:spPr>
          <a:xfrm>
            <a:off x="6455892"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8" name="Google Shape;238;p23"/>
          <p:cNvSpPr/>
          <p:nvPr/>
        </p:nvSpPr>
        <p:spPr>
          <a:xfrm>
            <a:off x="6755967"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39" name="Google Shape;239;p23"/>
          <p:cNvSpPr/>
          <p:nvPr/>
        </p:nvSpPr>
        <p:spPr>
          <a:xfrm>
            <a:off x="6755967"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0" name="Google Shape;240;p23"/>
          <p:cNvSpPr/>
          <p:nvPr/>
        </p:nvSpPr>
        <p:spPr>
          <a:xfrm>
            <a:off x="7056042"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1" name="Google Shape;241;p23"/>
          <p:cNvSpPr/>
          <p:nvPr/>
        </p:nvSpPr>
        <p:spPr>
          <a:xfrm>
            <a:off x="7056042"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2" name="Google Shape;242;p23"/>
          <p:cNvSpPr/>
          <p:nvPr/>
        </p:nvSpPr>
        <p:spPr>
          <a:xfrm>
            <a:off x="7356117" y="83960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3" name="Google Shape;243;p23"/>
          <p:cNvSpPr/>
          <p:nvPr/>
        </p:nvSpPr>
        <p:spPr>
          <a:xfrm>
            <a:off x="7356117" y="1198756"/>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cxnSp>
        <p:nvCxnSpPr>
          <p:cNvPr id="244" name="Google Shape;244;p23"/>
          <p:cNvCxnSpPr/>
          <p:nvPr/>
        </p:nvCxnSpPr>
        <p:spPr>
          <a:xfrm>
            <a:off x="7031113" y="1689850"/>
            <a:ext cx="0" cy="605400"/>
          </a:xfrm>
          <a:prstGeom prst="straightConnector1">
            <a:avLst/>
          </a:prstGeom>
          <a:noFill/>
          <a:ln cap="flat" cmpd="sng" w="19050">
            <a:solidFill>
              <a:schemeClr val="accent4"/>
            </a:solidFill>
            <a:prstDash val="solid"/>
            <a:round/>
            <a:headEnd len="med" w="med" type="none"/>
            <a:tailEnd len="med" w="med" type="stealth"/>
          </a:ln>
        </p:spPr>
      </p:cxnSp>
      <p:pic>
        <p:nvPicPr>
          <p:cNvPr id="245" name="Google Shape;245;p23"/>
          <p:cNvPicPr preferRelativeResize="0"/>
          <p:nvPr/>
        </p:nvPicPr>
        <p:blipFill>
          <a:blip r:embed="rId4">
            <a:alphaModFix/>
          </a:blip>
          <a:stretch>
            <a:fillRect/>
          </a:stretch>
        </p:blipFill>
        <p:spPr>
          <a:xfrm>
            <a:off x="6653253" y="2379413"/>
            <a:ext cx="755700" cy="755700"/>
          </a:xfrm>
          <a:prstGeom prst="rect">
            <a:avLst/>
          </a:prstGeom>
          <a:noFill/>
          <a:ln>
            <a:noFill/>
          </a:ln>
        </p:spPr>
      </p:pic>
      <p:cxnSp>
        <p:nvCxnSpPr>
          <p:cNvPr id="246" name="Google Shape;246;p23"/>
          <p:cNvCxnSpPr/>
          <p:nvPr/>
        </p:nvCxnSpPr>
        <p:spPr>
          <a:xfrm>
            <a:off x="7031100" y="3177200"/>
            <a:ext cx="0" cy="605400"/>
          </a:xfrm>
          <a:prstGeom prst="straightConnector1">
            <a:avLst/>
          </a:prstGeom>
          <a:noFill/>
          <a:ln cap="flat" cmpd="sng" w="19050">
            <a:solidFill>
              <a:schemeClr val="accent4"/>
            </a:solidFill>
            <a:prstDash val="solid"/>
            <a:round/>
            <a:headEnd len="med" w="med" type="none"/>
            <a:tailEnd len="med" w="med" type="stealth"/>
          </a:ln>
        </p:spPr>
      </p:cxnSp>
      <p:sp>
        <p:nvSpPr>
          <p:cNvPr id="247" name="Google Shape;247;p23"/>
          <p:cNvSpPr/>
          <p:nvPr/>
        </p:nvSpPr>
        <p:spPr>
          <a:xfrm>
            <a:off x="6023418"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8" name="Google Shape;248;p23"/>
          <p:cNvSpPr/>
          <p:nvPr/>
        </p:nvSpPr>
        <p:spPr>
          <a:xfrm>
            <a:off x="6374968"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49" name="Google Shape;249;p23"/>
          <p:cNvSpPr/>
          <p:nvPr/>
        </p:nvSpPr>
        <p:spPr>
          <a:xfrm>
            <a:off x="6751243"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0" name="Google Shape;250;p23"/>
          <p:cNvSpPr/>
          <p:nvPr/>
        </p:nvSpPr>
        <p:spPr>
          <a:xfrm>
            <a:off x="7102793" y="39422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1" name="Google Shape;251;p23"/>
          <p:cNvSpPr/>
          <p:nvPr/>
        </p:nvSpPr>
        <p:spPr>
          <a:xfrm>
            <a:off x="6023418"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2" name="Google Shape;252;p23"/>
          <p:cNvSpPr/>
          <p:nvPr/>
        </p:nvSpPr>
        <p:spPr>
          <a:xfrm>
            <a:off x="6374968"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3" name="Google Shape;253;p23"/>
          <p:cNvSpPr/>
          <p:nvPr/>
        </p:nvSpPr>
        <p:spPr>
          <a:xfrm>
            <a:off x="6751243"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54" name="Google Shape;254;p23"/>
          <p:cNvSpPr/>
          <p:nvPr/>
        </p:nvSpPr>
        <p:spPr>
          <a:xfrm>
            <a:off x="7102793" y="4364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pic>
        <p:nvPicPr>
          <p:cNvPr id="255" name="Google Shape;255;p23"/>
          <p:cNvPicPr preferRelativeResize="0"/>
          <p:nvPr/>
        </p:nvPicPr>
        <p:blipFill rotWithShape="1">
          <a:blip r:embed="rId5">
            <a:alphaModFix/>
          </a:blip>
          <a:srcRect b="0" l="0" r="0" t="0"/>
          <a:stretch/>
        </p:blipFill>
        <p:spPr>
          <a:xfrm>
            <a:off x="6485647" y="2501842"/>
            <a:ext cx="427800" cy="139800"/>
          </a:xfrm>
          <a:prstGeom prst="rect">
            <a:avLst/>
          </a:prstGeom>
          <a:noFill/>
          <a:ln>
            <a:noFill/>
          </a:ln>
        </p:spPr>
      </p:pic>
      <p:sp>
        <p:nvSpPr>
          <p:cNvPr id="256" name="Google Shape;256;p23"/>
          <p:cNvSpPr/>
          <p:nvPr/>
        </p:nvSpPr>
        <p:spPr>
          <a:xfrm>
            <a:off x="7454350" y="3942222"/>
            <a:ext cx="1243500" cy="7323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Generated</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video information</a:t>
            </a:r>
            <a:endParaRPr sz="1000">
              <a:solidFill>
                <a:srgbClr val="1A1A1A"/>
              </a:solidFill>
              <a:latin typeface="Google Sans"/>
              <a:ea typeface="Google Sans"/>
              <a:cs typeface="Google Sans"/>
              <a:sym typeface="Google Sans"/>
            </a:endParaRPr>
          </a:p>
        </p:txBody>
      </p:sp>
      <p:sp>
        <p:nvSpPr>
          <p:cNvPr id="257" name="Google Shape;257;p23"/>
          <p:cNvSpPr txBox="1"/>
          <p:nvPr/>
        </p:nvSpPr>
        <p:spPr>
          <a:xfrm>
            <a:off x="3370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https://cloud.google.com/vertex-ai/generative-ai/docs/multimodal/video-understanding</a:t>
            </a:r>
            <a:endParaRPr i="1" sz="900">
              <a:solidFill>
                <a:schemeClr val="dk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24"/>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Next, Embedding Space</a:t>
            </a:r>
            <a:endParaRPr b="0" sz="2900">
              <a:solidFill>
                <a:srgbClr val="5CDB6D"/>
              </a:solidFill>
            </a:endParaRPr>
          </a:p>
        </p:txBody>
      </p:sp>
      <p:cxnSp>
        <p:nvCxnSpPr>
          <p:cNvPr id="263" name="Google Shape;263;p24"/>
          <p:cNvCxnSpPr/>
          <p:nvPr/>
        </p:nvCxnSpPr>
        <p:spPr>
          <a:xfrm>
            <a:off x="7031113" y="1966350"/>
            <a:ext cx="0" cy="605400"/>
          </a:xfrm>
          <a:prstGeom prst="straightConnector1">
            <a:avLst/>
          </a:prstGeom>
          <a:noFill/>
          <a:ln cap="flat" cmpd="sng" w="19050">
            <a:solidFill>
              <a:schemeClr val="accent4"/>
            </a:solidFill>
            <a:prstDash val="solid"/>
            <a:round/>
            <a:headEnd len="med" w="med" type="none"/>
            <a:tailEnd len="med" w="med" type="stealth"/>
          </a:ln>
        </p:spPr>
      </p:cxnSp>
      <p:sp>
        <p:nvSpPr>
          <p:cNvPr id="264" name="Google Shape;264;p24"/>
          <p:cNvSpPr/>
          <p:nvPr/>
        </p:nvSpPr>
        <p:spPr>
          <a:xfrm>
            <a:off x="6124118"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65" name="Google Shape;265;p24"/>
          <p:cNvSpPr/>
          <p:nvPr/>
        </p:nvSpPr>
        <p:spPr>
          <a:xfrm>
            <a:off x="6475668"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66" name="Google Shape;266;p24"/>
          <p:cNvSpPr/>
          <p:nvPr/>
        </p:nvSpPr>
        <p:spPr>
          <a:xfrm>
            <a:off x="6851943"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67" name="Google Shape;267;p24"/>
          <p:cNvSpPr/>
          <p:nvPr/>
        </p:nvSpPr>
        <p:spPr>
          <a:xfrm>
            <a:off x="7203493" y="880047"/>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68" name="Google Shape;268;p24"/>
          <p:cNvSpPr/>
          <p:nvPr/>
        </p:nvSpPr>
        <p:spPr>
          <a:xfrm>
            <a:off x="6124118"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69" name="Google Shape;269;p24"/>
          <p:cNvSpPr/>
          <p:nvPr/>
        </p:nvSpPr>
        <p:spPr>
          <a:xfrm>
            <a:off x="6475668"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0" name="Google Shape;270;p24"/>
          <p:cNvSpPr/>
          <p:nvPr/>
        </p:nvSpPr>
        <p:spPr>
          <a:xfrm>
            <a:off x="6851943"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1" name="Google Shape;271;p24"/>
          <p:cNvSpPr/>
          <p:nvPr/>
        </p:nvSpPr>
        <p:spPr>
          <a:xfrm>
            <a:off x="7203493" y="130187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2" name="Google Shape;272;p24"/>
          <p:cNvSpPr/>
          <p:nvPr/>
        </p:nvSpPr>
        <p:spPr>
          <a:xfrm>
            <a:off x="7555050" y="880047"/>
            <a:ext cx="1243500" cy="7323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Generated</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video information</a:t>
            </a:r>
            <a:endParaRPr sz="1000">
              <a:solidFill>
                <a:srgbClr val="1A1A1A"/>
              </a:solidFill>
              <a:latin typeface="Google Sans"/>
              <a:ea typeface="Google Sans"/>
              <a:cs typeface="Google Sans"/>
              <a:sym typeface="Google Sans"/>
            </a:endParaRPr>
          </a:p>
        </p:txBody>
      </p:sp>
      <p:pic>
        <p:nvPicPr>
          <p:cNvPr id="273" name="Google Shape;273;p24"/>
          <p:cNvPicPr preferRelativeResize="0"/>
          <p:nvPr/>
        </p:nvPicPr>
        <p:blipFill>
          <a:blip r:embed="rId3">
            <a:alphaModFix/>
          </a:blip>
          <a:stretch>
            <a:fillRect/>
          </a:stretch>
        </p:blipFill>
        <p:spPr>
          <a:xfrm>
            <a:off x="272025" y="1047773"/>
            <a:ext cx="5192850" cy="2489788"/>
          </a:xfrm>
          <a:prstGeom prst="rect">
            <a:avLst/>
          </a:prstGeom>
          <a:noFill/>
          <a:ln>
            <a:noFill/>
          </a:ln>
        </p:spPr>
      </p:pic>
      <p:pic>
        <p:nvPicPr>
          <p:cNvPr id="274" name="Google Shape;274;p24"/>
          <p:cNvPicPr preferRelativeResize="0"/>
          <p:nvPr/>
        </p:nvPicPr>
        <p:blipFill>
          <a:blip r:embed="rId4">
            <a:alphaModFix/>
          </a:blip>
          <a:stretch>
            <a:fillRect/>
          </a:stretch>
        </p:blipFill>
        <p:spPr>
          <a:xfrm>
            <a:off x="5931955" y="2710245"/>
            <a:ext cx="2791925" cy="2157705"/>
          </a:xfrm>
          <a:prstGeom prst="rect">
            <a:avLst/>
          </a:prstGeom>
          <a:noFill/>
          <a:ln>
            <a:noFill/>
          </a:ln>
        </p:spPr>
      </p:pic>
      <p:sp>
        <p:nvSpPr>
          <p:cNvPr id="275" name="Google Shape;275;p24"/>
          <p:cNvSpPr txBox="1"/>
          <p:nvPr/>
        </p:nvSpPr>
        <p:spPr>
          <a:xfrm>
            <a:off x="272025" y="4504050"/>
            <a:ext cx="52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2"/>
                </a:solidFill>
                <a:latin typeface="Google Sans"/>
                <a:ea typeface="Google Sans"/>
                <a:cs typeface="Google Sans"/>
                <a:sym typeface="Google Sans"/>
              </a:rPr>
              <a:t>https://cloud.google.com/vertex-ai/generative-ai/docs/embeddings/get-text-embeddings</a:t>
            </a:r>
            <a:endParaRPr i="1" sz="800">
              <a:solidFill>
                <a:schemeClr val="dk2"/>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Architecture Content-Based Raw Shorts Videos</a:t>
            </a:r>
            <a:endParaRPr>
              <a:solidFill>
                <a:srgbClr val="1E1E1E"/>
              </a:solidFill>
              <a:latin typeface="Roboto Mono Light"/>
              <a:ea typeface="Roboto Mono Light"/>
              <a:cs typeface="Roboto Mono Light"/>
              <a:sym typeface="Roboto Mono Light"/>
            </a:endParaRPr>
          </a:p>
        </p:txBody>
      </p:sp>
      <p:sp>
        <p:nvSpPr>
          <p:cNvPr id="281" name="Google Shape;281;p25"/>
          <p:cNvSpPr/>
          <p:nvPr/>
        </p:nvSpPr>
        <p:spPr>
          <a:xfrm>
            <a:off x="2222150" y="1336375"/>
            <a:ext cx="1944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Feature Extraction</a:t>
            </a:r>
            <a:endParaRPr sz="1500">
              <a:solidFill>
                <a:srgbClr val="1E1E1E"/>
              </a:solidFill>
              <a:latin typeface="Google Sans"/>
              <a:ea typeface="Google Sans"/>
              <a:cs typeface="Google Sans"/>
              <a:sym typeface="Google Sans"/>
            </a:endParaRPr>
          </a:p>
        </p:txBody>
      </p:sp>
      <p:sp>
        <p:nvSpPr>
          <p:cNvPr id="282" name="Google Shape;282;p25"/>
          <p:cNvSpPr/>
          <p:nvPr/>
        </p:nvSpPr>
        <p:spPr>
          <a:xfrm>
            <a:off x="4694891" y="1336375"/>
            <a:ext cx="21939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Gemini</a:t>
            </a:r>
            <a:endParaRPr sz="1500">
              <a:solidFill>
                <a:srgbClr val="1E1E1E"/>
              </a:solidFill>
              <a:latin typeface="Google Sans"/>
              <a:ea typeface="Google Sans"/>
              <a:cs typeface="Google Sans"/>
              <a:sym typeface="Google Sans"/>
            </a:endParaRPr>
          </a:p>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Understanding</a:t>
            </a:r>
            <a:endParaRPr sz="1500">
              <a:solidFill>
                <a:srgbClr val="1E1E1E"/>
              </a:solidFill>
              <a:latin typeface="Google Sans"/>
              <a:ea typeface="Google Sans"/>
              <a:cs typeface="Google Sans"/>
              <a:sym typeface="Google Sans"/>
            </a:endParaRPr>
          </a:p>
        </p:txBody>
      </p:sp>
      <p:sp>
        <p:nvSpPr>
          <p:cNvPr id="283" name="Google Shape;283;p25"/>
          <p:cNvSpPr/>
          <p:nvPr/>
        </p:nvSpPr>
        <p:spPr>
          <a:xfrm>
            <a:off x="4671199" y="2538575"/>
            <a:ext cx="22413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Convert to Embedding</a:t>
            </a:r>
            <a:endParaRPr sz="1500">
              <a:solidFill>
                <a:srgbClr val="1E1E1E"/>
              </a:solidFill>
              <a:latin typeface="Google Sans"/>
              <a:ea typeface="Google Sans"/>
              <a:cs typeface="Google Sans"/>
              <a:sym typeface="Google Sans"/>
            </a:endParaRPr>
          </a:p>
        </p:txBody>
      </p:sp>
      <p:sp>
        <p:nvSpPr>
          <p:cNvPr id="284" name="Google Shape;284;p25"/>
          <p:cNvSpPr/>
          <p:nvPr/>
        </p:nvSpPr>
        <p:spPr>
          <a:xfrm>
            <a:off x="7647092" y="1336363"/>
            <a:ext cx="12435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Info</a:t>
            </a:r>
            <a:endParaRPr sz="1500">
              <a:solidFill>
                <a:srgbClr val="1E1E1E"/>
              </a:solidFill>
              <a:latin typeface="Google Sans"/>
              <a:ea typeface="Google Sans"/>
              <a:cs typeface="Google Sans"/>
              <a:sym typeface="Google Sans"/>
            </a:endParaRPr>
          </a:p>
        </p:txBody>
      </p:sp>
      <p:sp>
        <p:nvSpPr>
          <p:cNvPr id="285" name="Google Shape;285;p25"/>
          <p:cNvSpPr/>
          <p:nvPr/>
        </p:nvSpPr>
        <p:spPr>
          <a:xfrm>
            <a:off x="2265656" y="3942875"/>
            <a:ext cx="1857900" cy="716400"/>
          </a:xfrm>
          <a:prstGeom prst="roundRect">
            <a:avLst>
              <a:gd fmla="val 18087" name="adj"/>
            </a:avLst>
          </a:prstGeom>
          <a:solidFill>
            <a:srgbClr val="F8D8D8"/>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API</a:t>
            </a:r>
            <a:endParaRPr sz="1500">
              <a:solidFill>
                <a:srgbClr val="1E1E1E"/>
              </a:solidFill>
              <a:latin typeface="Google Sans"/>
              <a:ea typeface="Google Sans"/>
              <a:cs typeface="Google Sans"/>
              <a:sym typeface="Google Sans"/>
            </a:endParaRPr>
          </a:p>
        </p:txBody>
      </p:sp>
      <p:cxnSp>
        <p:nvCxnSpPr>
          <p:cNvPr id="286" name="Google Shape;286;p25"/>
          <p:cNvCxnSpPr>
            <a:stCxn id="287" idx="3"/>
            <a:endCxn id="281" idx="1"/>
          </p:cNvCxnSpPr>
          <p:nvPr/>
        </p:nvCxnSpPr>
        <p:spPr>
          <a:xfrm>
            <a:off x="1574500" y="1694575"/>
            <a:ext cx="647700" cy="0"/>
          </a:xfrm>
          <a:prstGeom prst="straightConnector1">
            <a:avLst/>
          </a:prstGeom>
          <a:noFill/>
          <a:ln cap="flat" cmpd="sng" w="19050">
            <a:solidFill>
              <a:schemeClr val="accent4"/>
            </a:solidFill>
            <a:prstDash val="solid"/>
            <a:round/>
            <a:headEnd len="med" w="med" type="none"/>
            <a:tailEnd len="med" w="med" type="stealth"/>
          </a:ln>
        </p:spPr>
      </p:cxnSp>
      <p:cxnSp>
        <p:nvCxnSpPr>
          <p:cNvPr id="288" name="Google Shape;288;p25"/>
          <p:cNvCxnSpPr>
            <a:stCxn id="282" idx="3"/>
            <a:endCxn id="284" idx="1"/>
          </p:cNvCxnSpPr>
          <p:nvPr/>
        </p:nvCxnSpPr>
        <p:spPr>
          <a:xfrm>
            <a:off x="6888791" y="1694575"/>
            <a:ext cx="758400" cy="0"/>
          </a:xfrm>
          <a:prstGeom prst="straightConnector1">
            <a:avLst/>
          </a:prstGeom>
          <a:noFill/>
          <a:ln cap="flat" cmpd="sng" w="19050">
            <a:solidFill>
              <a:schemeClr val="accent1"/>
            </a:solidFill>
            <a:prstDash val="solid"/>
            <a:round/>
            <a:headEnd len="med" w="med" type="none"/>
            <a:tailEnd len="med" w="med" type="stealth"/>
          </a:ln>
        </p:spPr>
      </p:cxnSp>
      <p:cxnSp>
        <p:nvCxnSpPr>
          <p:cNvPr id="289" name="Google Shape;289;p25"/>
          <p:cNvCxnSpPr>
            <a:stCxn id="283" idx="3"/>
            <a:endCxn id="284" idx="2"/>
          </p:cNvCxnSpPr>
          <p:nvPr/>
        </p:nvCxnSpPr>
        <p:spPr>
          <a:xfrm flipH="1" rot="10800000">
            <a:off x="6912499" y="2052875"/>
            <a:ext cx="1356300" cy="843900"/>
          </a:xfrm>
          <a:prstGeom prst="bentConnector2">
            <a:avLst/>
          </a:prstGeom>
          <a:noFill/>
          <a:ln cap="flat" cmpd="sng" w="19050">
            <a:solidFill>
              <a:schemeClr val="accent1"/>
            </a:solidFill>
            <a:prstDash val="solid"/>
            <a:round/>
            <a:headEnd len="med" w="med" type="stealth"/>
            <a:tailEnd len="med" w="med" type="none"/>
          </a:ln>
        </p:spPr>
      </p:cxnSp>
      <p:cxnSp>
        <p:nvCxnSpPr>
          <p:cNvPr id="290" name="Google Shape;290;p25"/>
          <p:cNvCxnSpPr>
            <a:stCxn id="285" idx="3"/>
          </p:cNvCxnSpPr>
          <p:nvPr/>
        </p:nvCxnSpPr>
        <p:spPr>
          <a:xfrm>
            <a:off x="4123556" y="4301075"/>
            <a:ext cx="1068900" cy="0"/>
          </a:xfrm>
          <a:prstGeom prst="straightConnector1">
            <a:avLst/>
          </a:prstGeom>
          <a:noFill/>
          <a:ln cap="flat" cmpd="sng" w="19050">
            <a:solidFill>
              <a:schemeClr val="accent3"/>
            </a:solidFill>
            <a:prstDash val="solid"/>
            <a:round/>
            <a:headEnd len="med" w="med" type="none"/>
            <a:tailEnd len="med" w="med" type="stealth"/>
          </a:ln>
        </p:spPr>
      </p:cxnSp>
      <p:sp>
        <p:nvSpPr>
          <p:cNvPr id="291" name="Google Shape;291;p25"/>
          <p:cNvSpPr/>
          <p:nvPr/>
        </p:nvSpPr>
        <p:spPr>
          <a:xfrm>
            <a:off x="2222151" y="2538575"/>
            <a:ext cx="1944900" cy="7164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Store to DB</a:t>
            </a:r>
            <a:endParaRPr sz="1500">
              <a:solidFill>
                <a:srgbClr val="1E1E1E"/>
              </a:solidFill>
              <a:latin typeface="Google Sans"/>
              <a:ea typeface="Google Sans"/>
              <a:cs typeface="Google Sans"/>
              <a:sym typeface="Google Sans"/>
            </a:endParaRPr>
          </a:p>
        </p:txBody>
      </p:sp>
      <p:sp>
        <p:nvSpPr>
          <p:cNvPr id="287" name="Google Shape;287;p25"/>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92" name="Google Shape;292;p25"/>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3" name="Google Shape;293;p25"/>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4" name="Google Shape;294;p25"/>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5" name="Google Shape;295;p25"/>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6" name="Google Shape;296;p25"/>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7" name="Google Shape;297;p25"/>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8" name="Google Shape;298;p25"/>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9" name="Google Shape;299;p25"/>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0" name="Google Shape;300;p25"/>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Shorts Videos</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(Raw Files)</a:t>
            </a:r>
            <a:endParaRPr sz="1000">
              <a:solidFill>
                <a:srgbClr val="1A1A1A"/>
              </a:solidFill>
              <a:latin typeface="Google Sans"/>
              <a:ea typeface="Google Sans"/>
              <a:cs typeface="Google Sans"/>
              <a:sym typeface="Google Sans"/>
            </a:endParaRPr>
          </a:p>
        </p:txBody>
      </p:sp>
      <p:cxnSp>
        <p:nvCxnSpPr>
          <p:cNvPr id="301" name="Google Shape;301;p25"/>
          <p:cNvCxnSpPr>
            <a:stCxn id="281" idx="3"/>
            <a:endCxn id="282" idx="1"/>
          </p:cNvCxnSpPr>
          <p:nvPr/>
        </p:nvCxnSpPr>
        <p:spPr>
          <a:xfrm>
            <a:off x="4167050" y="1694575"/>
            <a:ext cx="527700" cy="0"/>
          </a:xfrm>
          <a:prstGeom prst="straightConnector1">
            <a:avLst/>
          </a:prstGeom>
          <a:noFill/>
          <a:ln cap="flat" cmpd="sng" w="19050">
            <a:solidFill>
              <a:schemeClr val="accent4"/>
            </a:solidFill>
            <a:prstDash val="solid"/>
            <a:round/>
            <a:headEnd len="med" w="med" type="none"/>
            <a:tailEnd len="med" w="med" type="stealth"/>
          </a:ln>
        </p:spPr>
      </p:cxnSp>
      <p:cxnSp>
        <p:nvCxnSpPr>
          <p:cNvPr id="302" name="Google Shape;302;p25"/>
          <p:cNvCxnSpPr>
            <a:stCxn id="283" idx="1"/>
            <a:endCxn id="291" idx="3"/>
          </p:cNvCxnSpPr>
          <p:nvPr/>
        </p:nvCxnSpPr>
        <p:spPr>
          <a:xfrm rot="10800000">
            <a:off x="4167199" y="2896775"/>
            <a:ext cx="504000" cy="0"/>
          </a:xfrm>
          <a:prstGeom prst="straightConnector1">
            <a:avLst/>
          </a:prstGeom>
          <a:noFill/>
          <a:ln cap="flat" cmpd="sng" w="19050">
            <a:solidFill>
              <a:schemeClr val="accent1"/>
            </a:solidFill>
            <a:prstDash val="solid"/>
            <a:round/>
            <a:headEnd len="med" w="med" type="none"/>
            <a:tailEnd len="med" w="med" type="stealth"/>
          </a:ln>
        </p:spPr>
      </p:cxnSp>
      <p:cxnSp>
        <p:nvCxnSpPr>
          <p:cNvPr id="303" name="Google Shape;303;p25"/>
          <p:cNvCxnSpPr>
            <a:stCxn id="291" idx="2"/>
            <a:endCxn id="285" idx="0"/>
          </p:cNvCxnSpPr>
          <p:nvPr/>
        </p:nvCxnSpPr>
        <p:spPr>
          <a:xfrm>
            <a:off x="3194601" y="3254975"/>
            <a:ext cx="0" cy="687900"/>
          </a:xfrm>
          <a:prstGeom prst="straightConnector1">
            <a:avLst/>
          </a:prstGeom>
          <a:noFill/>
          <a:ln cap="flat" cmpd="sng" w="19050">
            <a:solidFill>
              <a:schemeClr val="accent1"/>
            </a:solidFill>
            <a:prstDash val="solid"/>
            <a:round/>
            <a:headEnd len="med" w="med" type="none"/>
            <a:tailEnd len="med" w="med" type="stealth"/>
          </a:ln>
        </p:spPr>
      </p:cxnSp>
      <p:grpSp>
        <p:nvGrpSpPr>
          <p:cNvPr id="304" name="Google Shape;304;p25"/>
          <p:cNvGrpSpPr/>
          <p:nvPr/>
        </p:nvGrpSpPr>
        <p:grpSpPr>
          <a:xfrm>
            <a:off x="5302694" y="4023643"/>
            <a:ext cx="372215" cy="372215"/>
            <a:chOff x="0" y="0"/>
            <a:chExt cx="992574" cy="992574"/>
          </a:xfrm>
        </p:grpSpPr>
        <p:sp>
          <p:nvSpPr>
            <p:cNvPr id="305" name="Google Shape;305;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6" name="Google Shape;306;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7" name="Google Shape;307;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8" name="Google Shape;308;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09" name="Google Shape;309;p25"/>
          <p:cNvGrpSpPr/>
          <p:nvPr/>
        </p:nvGrpSpPr>
        <p:grpSpPr>
          <a:xfrm>
            <a:off x="5735694" y="3740768"/>
            <a:ext cx="372215" cy="372215"/>
            <a:chOff x="0" y="0"/>
            <a:chExt cx="992574" cy="992574"/>
          </a:xfrm>
        </p:grpSpPr>
        <p:sp>
          <p:nvSpPr>
            <p:cNvPr id="310" name="Google Shape;310;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1" name="Google Shape;311;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2" name="Google Shape;312;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3" name="Google Shape;313;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14" name="Google Shape;314;p25"/>
          <p:cNvGrpSpPr/>
          <p:nvPr/>
        </p:nvGrpSpPr>
        <p:grpSpPr>
          <a:xfrm>
            <a:off x="5785144" y="4232818"/>
            <a:ext cx="372215" cy="372215"/>
            <a:chOff x="0" y="0"/>
            <a:chExt cx="992574" cy="992574"/>
          </a:xfrm>
        </p:grpSpPr>
        <p:sp>
          <p:nvSpPr>
            <p:cNvPr id="315" name="Google Shape;315;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6" name="Google Shape;316;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7" name="Google Shape;317;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8" name="Google Shape;318;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19" name="Google Shape;319;p25"/>
          <p:cNvGrpSpPr/>
          <p:nvPr/>
        </p:nvGrpSpPr>
        <p:grpSpPr>
          <a:xfrm>
            <a:off x="6168694" y="3979343"/>
            <a:ext cx="372215" cy="372215"/>
            <a:chOff x="0" y="0"/>
            <a:chExt cx="992574" cy="992574"/>
          </a:xfrm>
        </p:grpSpPr>
        <p:sp>
          <p:nvSpPr>
            <p:cNvPr id="320" name="Google Shape;320;p25"/>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21" name="Google Shape;321;p25"/>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22" name="Google Shape;322;p25"/>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23" name="Google Shape;323;p25"/>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327" name="Shape 327"/>
        <p:cNvGrpSpPr/>
        <p:nvPr/>
      </p:nvGrpSpPr>
      <p:grpSpPr>
        <a:xfrm>
          <a:off x="0" y="0"/>
          <a:ext cx="0" cy="0"/>
          <a:chOff x="0" y="0"/>
          <a:chExt cx="0" cy="0"/>
        </a:xfrm>
      </p:grpSpPr>
      <p:sp>
        <p:nvSpPr>
          <p:cNvPr id="328" name="Google Shape;328;p26"/>
          <p:cNvSpPr txBox="1"/>
          <p:nvPr>
            <p:ph type="title"/>
          </p:nvPr>
        </p:nvSpPr>
        <p:spPr>
          <a:xfrm>
            <a:off x="2112438" y="2193888"/>
            <a:ext cx="4919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400">
                <a:solidFill>
                  <a:srgbClr val="5CDB6D"/>
                </a:solidFill>
              </a:rPr>
              <a:t>Show me the code</a:t>
            </a:r>
            <a:endParaRPr b="0" sz="3400">
              <a:solidFill>
                <a:srgbClr val="5CDB6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32" name="Shape 332"/>
        <p:cNvGrpSpPr/>
        <p:nvPr/>
      </p:nvGrpSpPr>
      <p:grpSpPr>
        <a:xfrm>
          <a:off x="0" y="0"/>
          <a:ext cx="0" cy="0"/>
          <a:chOff x="0" y="0"/>
          <a:chExt cx="0" cy="0"/>
        </a:xfrm>
      </p:grpSpPr>
      <p:sp>
        <p:nvSpPr>
          <p:cNvPr id="333" name="Google Shape;333;p27"/>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pic>
        <p:nvPicPr>
          <p:cNvPr id="334" name="Google Shape;334;p27"/>
          <p:cNvPicPr preferRelativeResize="0"/>
          <p:nvPr/>
        </p:nvPicPr>
        <p:blipFill>
          <a:blip r:embed="rId3">
            <a:alphaModFix/>
          </a:blip>
          <a:stretch>
            <a:fillRect/>
          </a:stretch>
        </p:blipFill>
        <p:spPr>
          <a:xfrm>
            <a:off x="6037125" y="788900"/>
            <a:ext cx="2876876" cy="1400375"/>
          </a:xfrm>
          <a:prstGeom prst="rect">
            <a:avLst/>
          </a:prstGeom>
          <a:noFill/>
          <a:ln>
            <a:noFill/>
          </a:ln>
        </p:spPr>
      </p:pic>
      <p:sp>
        <p:nvSpPr>
          <p:cNvPr id="335" name="Google Shape;335;p27"/>
          <p:cNvSpPr txBox="1"/>
          <p:nvPr/>
        </p:nvSpPr>
        <p:spPr>
          <a:xfrm>
            <a:off x="413200" y="736800"/>
            <a:ext cx="6699000" cy="38274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1000">
                <a:solidFill>
                  <a:srgbClr val="C586C0"/>
                </a:solidFill>
                <a:highlight>
                  <a:srgbClr val="1F1F1F"/>
                </a:highlight>
                <a:latin typeface="Google Sans"/>
                <a:ea typeface="Google Sans"/>
                <a:cs typeface="Google Sans"/>
                <a:sym typeface="Google Sans"/>
              </a:rPr>
              <a:t>import</a:t>
            </a:r>
            <a:r>
              <a:rPr lang="en" sz="1000">
                <a:solidFill>
                  <a:srgbClr val="CCCCCC"/>
                </a:solidFill>
                <a:highlight>
                  <a:srgbClr val="1F1F1F"/>
                </a:highlight>
                <a:latin typeface="Google Sans"/>
                <a:ea typeface="Google Sans"/>
                <a:cs typeface="Google Sans"/>
                <a:sym typeface="Google Sans"/>
              </a:rPr>
              <a:t> </a:t>
            </a:r>
            <a:r>
              <a:rPr lang="en" sz="1000">
                <a:solidFill>
                  <a:srgbClr val="4EC9B0"/>
                </a:solidFill>
                <a:highlight>
                  <a:srgbClr val="1F1F1F"/>
                </a:highlight>
                <a:latin typeface="Google Sans"/>
                <a:ea typeface="Google Sans"/>
                <a:cs typeface="Google Sans"/>
                <a:sym typeface="Google Sans"/>
              </a:rPr>
              <a:t>vertexai</a:t>
            </a:r>
            <a:endParaRPr sz="10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586C0"/>
                </a:solidFill>
                <a:highlight>
                  <a:srgbClr val="1F1F1F"/>
                </a:highlight>
                <a:latin typeface="Google Sans"/>
                <a:ea typeface="Google Sans"/>
                <a:cs typeface="Google Sans"/>
                <a:sym typeface="Google Sans"/>
              </a:rPr>
              <a:t>from</a:t>
            </a:r>
            <a:r>
              <a:rPr lang="en" sz="1000">
                <a:solidFill>
                  <a:srgbClr val="CCCCCC"/>
                </a:solidFill>
                <a:highlight>
                  <a:srgbClr val="1F1F1F"/>
                </a:highlight>
                <a:latin typeface="Google Sans"/>
                <a:ea typeface="Google Sans"/>
                <a:cs typeface="Google Sans"/>
                <a:sym typeface="Google Sans"/>
              </a:rPr>
              <a:t> vertexai.generative_models </a:t>
            </a:r>
            <a:r>
              <a:rPr lang="en" sz="1000">
                <a:solidFill>
                  <a:srgbClr val="C586C0"/>
                </a:solidFill>
                <a:highlight>
                  <a:srgbClr val="1F1F1F"/>
                </a:highlight>
                <a:latin typeface="Google Sans"/>
                <a:ea typeface="Google Sans"/>
                <a:cs typeface="Google Sans"/>
                <a:sym typeface="Google Sans"/>
              </a:rPr>
              <a:t>import</a:t>
            </a:r>
            <a:r>
              <a:rPr lang="en" sz="1000">
                <a:solidFill>
                  <a:srgbClr val="CCCCCC"/>
                </a:solidFill>
                <a:highlight>
                  <a:srgbClr val="1F1F1F"/>
                </a:highlight>
                <a:latin typeface="Google Sans"/>
                <a:ea typeface="Google Sans"/>
                <a:cs typeface="Google Sans"/>
                <a:sym typeface="Google Sans"/>
              </a:rPr>
              <a:t> GenerativeModel, Part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4FC1FF"/>
                </a:solidFill>
                <a:highlight>
                  <a:srgbClr val="1F1F1F"/>
                </a:highlight>
                <a:latin typeface="Google Sans"/>
                <a:ea typeface="Google Sans"/>
                <a:cs typeface="Google Sans"/>
                <a:sym typeface="Google Sans"/>
              </a:rPr>
              <a:t>PROJECT_ID</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'YOUR-PROJECT-ID</a:t>
            </a:r>
            <a:r>
              <a:rPr lang="en" sz="1000">
                <a:solidFill>
                  <a:srgbClr val="CE9178"/>
                </a:solidFill>
                <a:highlight>
                  <a:srgbClr val="1F1F1F"/>
                </a:highlight>
                <a:latin typeface="Google Sans"/>
                <a:ea typeface="Google Sans"/>
                <a:cs typeface="Google Sans"/>
                <a:sym typeface="Google Sans"/>
              </a:rPr>
              <a:t>'</a:t>
            </a:r>
            <a:endParaRPr sz="10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4EC9B0"/>
                </a:solidFill>
                <a:highlight>
                  <a:srgbClr val="1F1F1F"/>
                </a:highlight>
                <a:latin typeface="Google Sans"/>
                <a:ea typeface="Google Sans"/>
                <a:cs typeface="Google Sans"/>
                <a:sym typeface="Google Sans"/>
              </a:rPr>
              <a:t>vertexai</a:t>
            </a:r>
            <a:r>
              <a:rPr lang="en" sz="1000">
                <a:solidFill>
                  <a:srgbClr val="CCCCCC"/>
                </a:solidFill>
                <a:highlight>
                  <a:srgbClr val="1F1F1F"/>
                </a:highlight>
                <a:latin typeface="Google Sans"/>
                <a:ea typeface="Google Sans"/>
                <a:cs typeface="Google Sans"/>
                <a:sym typeface="Google Sans"/>
              </a:rPr>
              <a:t>.init(</a:t>
            </a:r>
            <a:r>
              <a:rPr lang="en" sz="1000">
                <a:solidFill>
                  <a:srgbClr val="9CDCFE"/>
                </a:solidFill>
                <a:highlight>
                  <a:srgbClr val="1F1F1F"/>
                </a:highlight>
                <a:latin typeface="Google Sans"/>
                <a:ea typeface="Google Sans"/>
                <a:cs typeface="Google Sans"/>
                <a:sym typeface="Google Sans"/>
              </a:rPr>
              <a:t>project</a:t>
            </a:r>
            <a:r>
              <a:rPr lang="en" sz="1000">
                <a:solidFill>
                  <a:srgbClr val="D4D4D4"/>
                </a:solidFill>
                <a:highlight>
                  <a:srgbClr val="1F1F1F"/>
                </a:highlight>
                <a:latin typeface="Google Sans"/>
                <a:ea typeface="Google Sans"/>
                <a:cs typeface="Google Sans"/>
                <a:sym typeface="Google Sans"/>
              </a:rPr>
              <a:t>=</a:t>
            </a:r>
            <a:r>
              <a:rPr lang="en" sz="1000">
                <a:solidFill>
                  <a:srgbClr val="4FC1FF"/>
                </a:solidFill>
                <a:highlight>
                  <a:srgbClr val="1F1F1F"/>
                </a:highlight>
                <a:latin typeface="Google Sans"/>
                <a:ea typeface="Google Sans"/>
                <a:cs typeface="Google Sans"/>
                <a:sym typeface="Google Sans"/>
              </a:rPr>
              <a:t>PROJECT_ID</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location</a:t>
            </a:r>
            <a:r>
              <a:rPr lang="en" sz="1000">
                <a:solidFill>
                  <a:srgbClr val="D4D4D4"/>
                </a:solidFill>
                <a:highlight>
                  <a:srgbClr val="1F1F1F"/>
                </a:highlight>
                <a:latin typeface="Google Sans"/>
                <a:ea typeface="Google Sans"/>
                <a:cs typeface="Google Sans"/>
                <a:sym typeface="Google Sans"/>
              </a:rPr>
              <a:t>=</a:t>
            </a:r>
            <a:r>
              <a:rPr lang="en" sz="1000">
                <a:solidFill>
                  <a:srgbClr val="CE9178"/>
                </a:solidFill>
                <a:highlight>
                  <a:srgbClr val="1F1F1F"/>
                </a:highlight>
                <a:latin typeface="Google Sans"/>
                <a:ea typeface="Google Sans"/>
                <a:cs typeface="Google Sans"/>
                <a:sym typeface="Google Sans"/>
              </a:rPr>
              <a:t>"us-central1"</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9CDCFE"/>
                </a:solidFill>
                <a:highlight>
                  <a:srgbClr val="1F1F1F"/>
                </a:highlight>
                <a:latin typeface="Google Sans"/>
                <a:ea typeface="Google Sans"/>
                <a:cs typeface="Google Sans"/>
                <a:sym typeface="Google Sans"/>
              </a:rPr>
              <a:t>vision_model</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GenerativeModel(</a:t>
            </a:r>
            <a:r>
              <a:rPr lang="en" sz="1000">
                <a:solidFill>
                  <a:srgbClr val="CE9178"/>
                </a:solidFill>
                <a:highlight>
                  <a:srgbClr val="1F1F1F"/>
                </a:highlight>
                <a:latin typeface="Google Sans"/>
                <a:ea typeface="Google Sans"/>
                <a:cs typeface="Google Sans"/>
                <a:sym typeface="Google Sans"/>
              </a:rPr>
              <a:t>"gemini-1.5-flash-002"</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6A9955"/>
                </a:solidFill>
                <a:highlight>
                  <a:srgbClr val="1F1F1F"/>
                </a:highlight>
                <a:latin typeface="Google Sans"/>
                <a:ea typeface="Google Sans"/>
                <a:cs typeface="Google Sans"/>
                <a:sym typeface="Google Sans"/>
              </a:rPr>
              <a:t># Generate text</a:t>
            </a:r>
            <a:endParaRPr sz="10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9CDCFE"/>
                </a:solidFill>
                <a:highlight>
                  <a:srgbClr val="1F1F1F"/>
                </a:highlight>
                <a:latin typeface="Google Sans"/>
                <a:ea typeface="Google Sans"/>
                <a:cs typeface="Google Sans"/>
                <a:sym typeface="Google Sans"/>
              </a:rPr>
              <a:t>response</a:t>
            </a:r>
            <a:r>
              <a:rPr lang="en" sz="1000">
                <a:solidFill>
                  <a:srgbClr val="CCCCCC"/>
                </a:solidFill>
                <a:highlight>
                  <a:srgbClr val="1F1F1F"/>
                </a:highlight>
                <a:latin typeface="Google Sans"/>
                <a:ea typeface="Google Sans"/>
                <a:cs typeface="Google Sans"/>
                <a:sym typeface="Google Sans"/>
              </a:rPr>
              <a:t> </a:t>
            </a:r>
            <a:r>
              <a:rPr lang="en" sz="1000">
                <a:solidFill>
                  <a:srgbClr val="D4D4D4"/>
                </a:solidFill>
                <a:highlight>
                  <a:srgbClr val="1F1F1F"/>
                </a:highlight>
                <a:latin typeface="Google Sans"/>
                <a:ea typeface="Google Sans"/>
                <a:cs typeface="Google Sans"/>
                <a:sym typeface="Google Sans"/>
              </a:rPr>
              <a:t>=</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vision_model</a:t>
            </a:r>
            <a:r>
              <a:rPr lang="en" sz="1000">
                <a:solidFill>
                  <a:srgbClr val="CCCCCC"/>
                </a:solidFill>
                <a:highlight>
                  <a:srgbClr val="1F1F1F"/>
                </a:highlight>
                <a:latin typeface="Google Sans"/>
                <a:ea typeface="Google Sans"/>
                <a:cs typeface="Google Sans"/>
                <a:sym typeface="Google Sans"/>
              </a:rPr>
              <a:t>.generate_content(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Part.from_uri(</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"gs://shorts-hdr-dataset/videos/sdr/SDR_Animal_45j4.mp4"</a:t>
            </a:r>
            <a:r>
              <a:rPr lang="en" sz="1000">
                <a:solidFill>
                  <a:srgbClr val="CCCCCC"/>
                </a:solidFill>
                <a:highlight>
                  <a:srgbClr val="1F1F1F"/>
                </a:highlight>
                <a:latin typeface="Google Sans"/>
                <a:ea typeface="Google Sans"/>
                <a:cs typeface="Google Sans"/>
                <a:sym typeface="Google Sans"/>
              </a:rPr>
              <a:t>, </a:t>
            </a:r>
            <a:r>
              <a:rPr lang="en" sz="1000">
                <a:solidFill>
                  <a:srgbClr val="9CDCFE"/>
                </a:solidFill>
                <a:highlight>
                  <a:srgbClr val="1F1F1F"/>
                </a:highlight>
                <a:latin typeface="Google Sans"/>
                <a:ea typeface="Google Sans"/>
                <a:cs typeface="Google Sans"/>
                <a:sym typeface="Google Sans"/>
              </a:rPr>
              <a:t>mime_type</a:t>
            </a:r>
            <a:r>
              <a:rPr lang="en" sz="1000">
                <a:solidFill>
                  <a:srgbClr val="D4D4D4"/>
                </a:solidFill>
                <a:highlight>
                  <a:srgbClr val="1F1F1F"/>
                </a:highlight>
                <a:latin typeface="Google Sans"/>
                <a:ea typeface="Google Sans"/>
                <a:cs typeface="Google Sans"/>
                <a:sym typeface="Google Sans"/>
              </a:rPr>
              <a:t>=</a:t>
            </a:r>
            <a:r>
              <a:rPr lang="en" sz="1000">
                <a:solidFill>
                  <a:srgbClr val="CE9178"/>
                </a:solidFill>
                <a:highlight>
                  <a:srgbClr val="1F1F1F"/>
                </a:highlight>
                <a:latin typeface="Google Sans"/>
                <a:ea typeface="Google Sans"/>
                <a:cs typeface="Google Sans"/>
                <a:sym typeface="Google Sans"/>
              </a:rPr>
              <a:t>"video/mp4"</a:t>
            </a:r>
            <a:endParaRPr sz="10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r>
              <a:rPr lang="en" sz="1000">
                <a:solidFill>
                  <a:srgbClr val="CE9178"/>
                </a:solidFill>
                <a:highlight>
                  <a:srgbClr val="1F1F1F"/>
                </a:highlight>
                <a:latin typeface="Google Sans"/>
                <a:ea typeface="Google Sans"/>
                <a:cs typeface="Google Sans"/>
                <a:sym typeface="Google Sans"/>
              </a:rPr>
              <a:t>"Watch each frame in video. Do not make up any information that is not part of the video. Generate title of video, genres, short description and taggings of content "</a:t>
            </a: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   ]</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CCCCCC"/>
                </a:solidFill>
                <a:highlight>
                  <a:srgbClr val="1F1F1F"/>
                </a:highlight>
                <a:latin typeface="Google Sans"/>
                <a:ea typeface="Google Sans"/>
                <a:cs typeface="Google Sans"/>
                <a:sym typeface="Google Sans"/>
              </a:rPr>
              <a:t>)</a:t>
            </a:r>
            <a:endParaRPr sz="10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000">
                <a:solidFill>
                  <a:srgbClr val="DCDCAA"/>
                </a:solidFill>
                <a:highlight>
                  <a:srgbClr val="1F1F1F"/>
                </a:highlight>
                <a:latin typeface="Google Sans"/>
                <a:ea typeface="Google Sans"/>
                <a:cs typeface="Google Sans"/>
                <a:sym typeface="Google Sans"/>
              </a:rPr>
              <a:t>print</a:t>
            </a:r>
            <a:r>
              <a:rPr lang="en" sz="1000">
                <a:solidFill>
                  <a:srgbClr val="CCCCCC"/>
                </a:solidFill>
                <a:highlight>
                  <a:srgbClr val="1F1F1F"/>
                </a:highlight>
                <a:latin typeface="Google Sans"/>
                <a:ea typeface="Google Sans"/>
                <a:cs typeface="Google Sans"/>
                <a:sym typeface="Google Sans"/>
              </a:rPr>
              <a:t>(</a:t>
            </a:r>
            <a:r>
              <a:rPr lang="en" sz="1000">
                <a:solidFill>
                  <a:srgbClr val="9CDCFE"/>
                </a:solidFill>
                <a:highlight>
                  <a:srgbClr val="1F1F1F"/>
                </a:highlight>
                <a:latin typeface="Google Sans"/>
                <a:ea typeface="Google Sans"/>
                <a:cs typeface="Google Sans"/>
                <a:sym typeface="Google Sans"/>
              </a:rPr>
              <a:t>response</a:t>
            </a:r>
            <a:r>
              <a:rPr lang="en" sz="1000">
                <a:solidFill>
                  <a:srgbClr val="CCCCCC"/>
                </a:solidFill>
                <a:highlight>
                  <a:srgbClr val="1F1F1F"/>
                </a:highlight>
                <a:latin typeface="Google Sans"/>
                <a:ea typeface="Google Sans"/>
                <a:cs typeface="Google Sans"/>
                <a:sym typeface="Google Sans"/>
              </a:rPr>
              <a:t>.text)</a:t>
            </a:r>
            <a:endParaRPr sz="1300">
              <a:solidFill>
                <a:srgbClr val="FCE8E6"/>
              </a:solidFill>
              <a:latin typeface="Google Sans"/>
              <a:ea typeface="Google Sans"/>
              <a:cs typeface="Google Sans"/>
              <a:sym typeface="Google Sans"/>
            </a:endParaRPr>
          </a:p>
        </p:txBody>
      </p:sp>
      <p:sp>
        <p:nvSpPr>
          <p:cNvPr id="336" name="Google Shape;336;p27"/>
          <p:cNvSpPr txBox="1"/>
          <p:nvPr/>
        </p:nvSpPr>
        <p:spPr>
          <a:xfrm>
            <a:off x="5877075" y="22953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rgbClr val="B7B7B7"/>
                </a:solidFill>
                <a:latin typeface="Google Sans"/>
                <a:ea typeface="Google Sans"/>
                <a:cs typeface="Google Sans"/>
                <a:sym typeface="Google Sans"/>
              </a:rPr>
              <a:t>https://media.withyoutube.com/sfv-hdr</a:t>
            </a:r>
            <a:endParaRPr i="1" sz="1000">
              <a:solidFill>
                <a:srgbClr val="B7B7B7"/>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40" name="Shape 340"/>
        <p:cNvGrpSpPr/>
        <p:nvPr/>
      </p:nvGrpSpPr>
      <p:grpSpPr>
        <a:xfrm>
          <a:off x="0" y="0"/>
          <a:ext cx="0" cy="0"/>
          <a:chOff x="0" y="0"/>
          <a:chExt cx="0" cy="0"/>
        </a:xfrm>
      </p:grpSpPr>
      <p:sp>
        <p:nvSpPr>
          <p:cNvPr id="341" name="Google Shape;341;p28"/>
          <p:cNvSpPr txBox="1"/>
          <p:nvPr/>
        </p:nvSpPr>
        <p:spPr>
          <a:xfrm>
            <a:off x="621775" y="813000"/>
            <a:ext cx="3898500" cy="2801400"/>
          </a:xfrm>
          <a:prstGeom prst="rect">
            <a:avLst/>
          </a:prstGeom>
          <a:noFill/>
          <a:ln>
            <a:noFill/>
          </a:ln>
        </p:spPr>
        <p:txBody>
          <a:bodyPr anchorCtr="0" anchor="t" bIns="0" lIns="0" spcFirstLastPara="1" rIns="0" wrap="square" tIns="0">
            <a:spAutoFit/>
          </a:bodyPr>
          <a:lstStyle/>
          <a:p>
            <a:pPr indent="0" lvl="0" marL="0" rtl="0" algn="l">
              <a:spcBef>
                <a:spcPts val="2600"/>
              </a:spcBef>
              <a:spcAft>
                <a:spcPts val="0"/>
              </a:spcAft>
              <a:buNone/>
            </a:pPr>
            <a:r>
              <a:rPr lang="en">
                <a:solidFill>
                  <a:schemeClr val="dk1"/>
                </a:solidFill>
                <a:latin typeface="Google Sans"/>
                <a:ea typeface="Google Sans"/>
                <a:cs typeface="Google Sans"/>
                <a:sym typeface="Google Sans"/>
              </a:rPr>
              <a:t>Here's a breakdown of the video based on your request</a:t>
            </a:r>
            <a:r>
              <a:rPr lang="en">
                <a:solidFill>
                  <a:schemeClr val="dk1"/>
                </a:solidFill>
                <a:latin typeface="Google Sans"/>
                <a:ea typeface="Google Sans"/>
                <a:cs typeface="Google Sans"/>
                <a:sym typeface="Google Sans"/>
              </a:rPr>
              <a: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**Title:**  Fluffy Persian Cat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**Genres:** Animals, Cats, Pets</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**Short Description:** A beautiful fluffy Persian cat sits on a wooden pallet.</a:t>
            </a:r>
            <a:br>
              <a:rPr lang="en">
                <a:solidFill>
                  <a:schemeClr val="dk1"/>
                </a:solidFill>
                <a:latin typeface="Google Sans"/>
                <a:ea typeface="Google Sans"/>
                <a:cs typeface="Google Sans"/>
                <a:sym typeface="Google Sans"/>
              </a:rPr>
            </a:br>
            <a:br>
              <a:rPr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**Taggings:** Persian cat, fluffy cat, cat, kitten, pets, animals, cute, adorable, white cat, long hair cat</a:t>
            </a:r>
            <a:endParaRPr>
              <a:solidFill>
                <a:schemeClr val="dk1"/>
              </a:solidFill>
              <a:latin typeface="Google Sans"/>
              <a:ea typeface="Google Sans"/>
              <a:cs typeface="Google Sans"/>
              <a:sym typeface="Google Sans"/>
            </a:endParaRPr>
          </a:p>
        </p:txBody>
      </p:sp>
      <p:pic>
        <p:nvPicPr>
          <p:cNvPr id="342" name="Google Shape;342;p28"/>
          <p:cNvPicPr preferRelativeResize="0"/>
          <p:nvPr/>
        </p:nvPicPr>
        <p:blipFill rotWithShape="1">
          <a:blip r:embed="rId3">
            <a:alphaModFix/>
          </a:blip>
          <a:srcRect b="0" l="179" r="189" t="0"/>
          <a:stretch/>
        </p:blipFill>
        <p:spPr>
          <a:xfrm>
            <a:off x="4933625" y="0"/>
            <a:ext cx="4210374" cy="57186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9"/>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Architecture Content-Based Raw Shorts Videos</a:t>
            </a:r>
            <a:endParaRPr>
              <a:solidFill>
                <a:srgbClr val="1E1E1E"/>
              </a:solidFill>
              <a:latin typeface="Roboto Mono Light"/>
              <a:ea typeface="Roboto Mono Light"/>
              <a:cs typeface="Roboto Mono Light"/>
              <a:sym typeface="Roboto Mono Light"/>
            </a:endParaRPr>
          </a:p>
        </p:txBody>
      </p:sp>
      <p:sp>
        <p:nvSpPr>
          <p:cNvPr id="348" name="Google Shape;348;p29"/>
          <p:cNvSpPr/>
          <p:nvPr/>
        </p:nvSpPr>
        <p:spPr>
          <a:xfrm>
            <a:off x="2222150" y="1336375"/>
            <a:ext cx="1944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Feature Extraction</a:t>
            </a:r>
            <a:endParaRPr sz="1500">
              <a:solidFill>
                <a:srgbClr val="1E1E1E"/>
              </a:solidFill>
              <a:latin typeface="Google Sans"/>
              <a:ea typeface="Google Sans"/>
              <a:cs typeface="Google Sans"/>
              <a:sym typeface="Google Sans"/>
            </a:endParaRPr>
          </a:p>
        </p:txBody>
      </p:sp>
      <p:sp>
        <p:nvSpPr>
          <p:cNvPr id="349" name="Google Shape;349;p29"/>
          <p:cNvSpPr/>
          <p:nvPr/>
        </p:nvSpPr>
        <p:spPr>
          <a:xfrm>
            <a:off x="4694891" y="1336375"/>
            <a:ext cx="21939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Gemini</a:t>
            </a:r>
            <a:endParaRPr sz="1500">
              <a:solidFill>
                <a:srgbClr val="1E1E1E"/>
              </a:solidFill>
              <a:latin typeface="Google Sans"/>
              <a:ea typeface="Google Sans"/>
              <a:cs typeface="Google Sans"/>
              <a:sym typeface="Google Sans"/>
            </a:endParaRPr>
          </a:p>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Understanding</a:t>
            </a:r>
            <a:endParaRPr sz="1500">
              <a:solidFill>
                <a:srgbClr val="1E1E1E"/>
              </a:solidFill>
              <a:latin typeface="Google Sans"/>
              <a:ea typeface="Google Sans"/>
              <a:cs typeface="Google Sans"/>
              <a:sym typeface="Google Sans"/>
            </a:endParaRPr>
          </a:p>
        </p:txBody>
      </p:sp>
      <p:sp>
        <p:nvSpPr>
          <p:cNvPr id="350" name="Google Shape;350;p29"/>
          <p:cNvSpPr/>
          <p:nvPr/>
        </p:nvSpPr>
        <p:spPr>
          <a:xfrm>
            <a:off x="4671199" y="2538575"/>
            <a:ext cx="22413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Convert to Embedding</a:t>
            </a:r>
            <a:endParaRPr sz="1500">
              <a:solidFill>
                <a:srgbClr val="1E1E1E"/>
              </a:solidFill>
              <a:latin typeface="Google Sans"/>
              <a:ea typeface="Google Sans"/>
              <a:cs typeface="Google Sans"/>
              <a:sym typeface="Google Sans"/>
            </a:endParaRPr>
          </a:p>
        </p:txBody>
      </p:sp>
      <p:sp>
        <p:nvSpPr>
          <p:cNvPr id="351" name="Google Shape;351;p29"/>
          <p:cNvSpPr/>
          <p:nvPr/>
        </p:nvSpPr>
        <p:spPr>
          <a:xfrm>
            <a:off x="7647092" y="1336363"/>
            <a:ext cx="1243500" cy="716400"/>
          </a:xfrm>
          <a:prstGeom prst="roundRect">
            <a:avLst>
              <a:gd fmla="val 18087" name="adj"/>
            </a:avLst>
          </a:prstGeom>
          <a:solidFill>
            <a:srgbClr val="C3ECF6"/>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Video Info</a:t>
            </a:r>
            <a:endParaRPr sz="1500">
              <a:solidFill>
                <a:srgbClr val="1E1E1E"/>
              </a:solidFill>
              <a:latin typeface="Google Sans"/>
              <a:ea typeface="Google Sans"/>
              <a:cs typeface="Google Sans"/>
              <a:sym typeface="Google Sans"/>
            </a:endParaRPr>
          </a:p>
        </p:txBody>
      </p:sp>
      <p:sp>
        <p:nvSpPr>
          <p:cNvPr id="352" name="Google Shape;352;p29"/>
          <p:cNvSpPr/>
          <p:nvPr/>
        </p:nvSpPr>
        <p:spPr>
          <a:xfrm>
            <a:off x="2265656" y="3942875"/>
            <a:ext cx="1857900" cy="716400"/>
          </a:xfrm>
          <a:prstGeom prst="roundRect">
            <a:avLst>
              <a:gd fmla="val 18087" name="adj"/>
            </a:avLst>
          </a:prstGeom>
          <a:solidFill>
            <a:srgbClr val="F8D8D8"/>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API</a:t>
            </a:r>
            <a:endParaRPr sz="1500">
              <a:solidFill>
                <a:srgbClr val="1E1E1E"/>
              </a:solidFill>
              <a:latin typeface="Google Sans"/>
              <a:ea typeface="Google Sans"/>
              <a:cs typeface="Google Sans"/>
              <a:sym typeface="Google Sans"/>
            </a:endParaRPr>
          </a:p>
        </p:txBody>
      </p:sp>
      <p:cxnSp>
        <p:nvCxnSpPr>
          <p:cNvPr id="353" name="Google Shape;353;p29"/>
          <p:cNvCxnSpPr>
            <a:stCxn id="354" idx="3"/>
            <a:endCxn id="348" idx="1"/>
          </p:cNvCxnSpPr>
          <p:nvPr/>
        </p:nvCxnSpPr>
        <p:spPr>
          <a:xfrm>
            <a:off x="1574500" y="1694575"/>
            <a:ext cx="647700" cy="0"/>
          </a:xfrm>
          <a:prstGeom prst="straightConnector1">
            <a:avLst/>
          </a:prstGeom>
          <a:noFill/>
          <a:ln cap="flat" cmpd="sng" w="19050">
            <a:solidFill>
              <a:schemeClr val="accent4"/>
            </a:solidFill>
            <a:prstDash val="solid"/>
            <a:round/>
            <a:headEnd len="med" w="med" type="none"/>
            <a:tailEnd len="med" w="med" type="stealth"/>
          </a:ln>
        </p:spPr>
      </p:cxnSp>
      <p:cxnSp>
        <p:nvCxnSpPr>
          <p:cNvPr id="355" name="Google Shape;355;p29"/>
          <p:cNvCxnSpPr>
            <a:stCxn id="349" idx="3"/>
            <a:endCxn id="351" idx="1"/>
          </p:cNvCxnSpPr>
          <p:nvPr/>
        </p:nvCxnSpPr>
        <p:spPr>
          <a:xfrm>
            <a:off x="6888791" y="1694575"/>
            <a:ext cx="758400" cy="0"/>
          </a:xfrm>
          <a:prstGeom prst="straightConnector1">
            <a:avLst/>
          </a:prstGeom>
          <a:noFill/>
          <a:ln cap="flat" cmpd="sng" w="19050">
            <a:solidFill>
              <a:schemeClr val="accent1"/>
            </a:solidFill>
            <a:prstDash val="solid"/>
            <a:round/>
            <a:headEnd len="med" w="med" type="none"/>
            <a:tailEnd len="med" w="med" type="stealth"/>
          </a:ln>
        </p:spPr>
      </p:cxnSp>
      <p:cxnSp>
        <p:nvCxnSpPr>
          <p:cNvPr id="356" name="Google Shape;356;p29"/>
          <p:cNvCxnSpPr>
            <a:stCxn id="350" idx="3"/>
            <a:endCxn id="351" idx="2"/>
          </p:cNvCxnSpPr>
          <p:nvPr/>
        </p:nvCxnSpPr>
        <p:spPr>
          <a:xfrm flipH="1" rot="10800000">
            <a:off x="6912499" y="2052875"/>
            <a:ext cx="1356300" cy="843900"/>
          </a:xfrm>
          <a:prstGeom prst="bentConnector2">
            <a:avLst/>
          </a:prstGeom>
          <a:noFill/>
          <a:ln cap="flat" cmpd="sng" w="19050">
            <a:solidFill>
              <a:schemeClr val="accent1"/>
            </a:solidFill>
            <a:prstDash val="solid"/>
            <a:round/>
            <a:headEnd len="med" w="med" type="stealth"/>
            <a:tailEnd len="med" w="med" type="none"/>
          </a:ln>
        </p:spPr>
      </p:cxnSp>
      <p:cxnSp>
        <p:nvCxnSpPr>
          <p:cNvPr id="357" name="Google Shape;357;p29"/>
          <p:cNvCxnSpPr>
            <a:stCxn id="352" idx="3"/>
          </p:cNvCxnSpPr>
          <p:nvPr/>
        </p:nvCxnSpPr>
        <p:spPr>
          <a:xfrm>
            <a:off x="4123556" y="4301075"/>
            <a:ext cx="1068900" cy="0"/>
          </a:xfrm>
          <a:prstGeom prst="straightConnector1">
            <a:avLst/>
          </a:prstGeom>
          <a:noFill/>
          <a:ln cap="flat" cmpd="sng" w="19050">
            <a:solidFill>
              <a:schemeClr val="accent3"/>
            </a:solidFill>
            <a:prstDash val="solid"/>
            <a:round/>
            <a:headEnd len="med" w="med" type="none"/>
            <a:tailEnd len="med" w="med" type="stealth"/>
          </a:ln>
        </p:spPr>
      </p:cxnSp>
      <p:sp>
        <p:nvSpPr>
          <p:cNvPr id="358" name="Google Shape;358;p29"/>
          <p:cNvSpPr/>
          <p:nvPr/>
        </p:nvSpPr>
        <p:spPr>
          <a:xfrm>
            <a:off x="2222151" y="2538575"/>
            <a:ext cx="1944900" cy="7164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Store to DB</a:t>
            </a:r>
            <a:endParaRPr sz="1500">
              <a:solidFill>
                <a:srgbClr val="1E1E1E"/>
              </a:solidFill>
              <a:latin typeface="Google Sans"/>
              <a:ea typeface="Google Sans"/>
              <a:cs typeface="Google Sans"/>
              <a:sym typeface="Google Sans"/>
            </a:endParaRPr>
          </a:p>
        </p:txBody>
      </p:sp>
      <p:sp>
        <p:nvSpPr>
          <p:cNvPr id="354" name="Google Shape;354;p29"/>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359" name="Google Shape;359;p29"/>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0" name="Google Shape;360;p29"/>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1" name="Google Shape;361;p29"/>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2" name="Google Shape;362;p29"/>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3" name="Google Shape;363;p29"/>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4" name="Google Shape;364;p29"/>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5" name="Google Shape;365;p29"/>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6" name="Google Shape;366;p29"/>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7" name="Google Shape;367;p29"/>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Shorts Videos</a:t>
            </a:r>
            <a:endParaRPr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(Raw Files)</a:t>
            </a:r>
            <a:endParaRPr sz="1000">
              <a:solidFill>
                <a:srgbClr val="1A1A1A"/>
              </a:solidFill>
              <a:latin typeface="Google Sans"/>
              <a:ea typeface="Google Sans"/>
              <a:cs typeface="Google Sans"/>
              <a:sym typeface="Google Sans"/>
            </a:endParaRPr>
          </a:p>
        </p:txBody>
      </p:sp>
      <p:cxnSp>
        <p:nvCxnSpPr>
          <p:cNvPr id="368" name="Google Shape;368;p29"/>
          <p:cNvCxnSpPr>
            <a:stCxn id="348" idx="3"/>
            <a:endCxn id="349" idx="1"/>
          </p:cNvCxnSpPr>
          <p:nvPr/>
        </p:nvCxnSpPr>
        <p:spPr>
          <a:xfrm>
            <a:off x="4167050" y="1694575"/>
            <a:ext cx="527700" cy="0"/>
          </a:xfrm>
          <a:prstGeom prst="straightConnector1">
            <a:avLst/>
          </a:prstGeom>
          <a:noFill/>
          <a:ln cap="flat" cmpd="sng" w="19050">
            <a:solidFill>
              <a:schemeClr val="accent4"/>
            </a:solidFill>
            <a:prstDash val="solid"/>
            <a:round/>
            <a:headEnd len="med" w="med" type="none"/>
            <a:tailEnd len="med" w="med" type="stealth"/>
          </a:ln>
        </p:spPr>
      </p:cxnSp>
      <p:cxnSp>
        <p:nvCxnSpPr>
          <p:cNvPr id="369" name="Google Shape;369;p29"/>
          <p:cNvCxnSpPr>
            <a:stCxn id="350" idx="1"/>
            <a:endCxn id="358" idx="3"/>
          </p:cNvCxnSpPr>
          <p:nvPr/>
        </p:nvCxnSpPr>
        <p:spPr>
          <a:xfrm rot="10800000">
            <a:off x="4167199" y="2896775"/>
            <a:ext cx="504000" cy="0"/>
          </a:xfrm>
          <a:prstGeom prst="straightConnector1">
            <a:avLst/>
          </a:prstGeom>
          <a:noFill/>
          <a:ln cap="flat" cmpd="sng" w="19050">
            <a:solidFill>
              <a:schemeClr val="accent1"/>
            </a:solidFill>
            <a:prstDash val="solid"/>
            <a:round/>
            <a:headEnd len="med" w="med" type="none"/>
            <a:tailEnd len="med" w="med" type="stealth"/>
          </a:ln>
        </p:spPr>
      </p:cxnSp>
      <p:cxnSp>
        <p:nvCxnSpPr>
          <p:cNvPr id="370" name="Google Shape;370;p29"/>
          <p:cNvCxnSpPr>
            <a:stCxn id="358" idx="2"/>
            <a:endCxn id="352" idx="0"/>
          </p:cNvCxnSpPr>
          <p:nvPr/>
        </p:nvCxnSpPr>
        <p:spPr>
          <a:xfrm>
            <a:off x="3194601" y="3254975"/>
            <a:ext cx="0" cy="687900"/>
          </a:xfrm>
          <a:prstGeom prst="straightConnector1">
            <a:avLst/>
          </a:prstGeom>
          <a:noFill/>
          <a:ln cap="flat" cmpd="sng" w="19050">
            <a:solidFill>
              <a:schemeClr val="accent1"/>
            </a:solidFill>
            <a:prstDash val="solid"/>
            <a:round/>
            <a:headEnd len="med" w="med" type="none"/>
            <a:tailEnd len="med" w="med" type="stealth"/>
          </a:ln>
        </p:spPr>
      </p:cxnSp>
      <p:grpSp>
        <p:nvGrpSpPr>
          <p:cNvPr id="371" name="Google Shape;371;p29"/>
          <p:cNvGrpSpPr/>
          <p:nvPr/>
        </p:nvGrpSpPr>
        <p:grpSpPr>
          <a:xfrm>
            <a:off x="5302694" y="4023643"/>
            <a:ext cx="372215" cy="372215"/>
            <a:chOff x="0" y="0"/>
            <a:chExt cx="992574" cy="992574"/>
          </a:xfrm>
        </p:grpSpPr>
        <p:sp>
          <p:nvSpPr>
            <p:cNvPr id="372" name="Google Shape;372;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3" name="Google Shape;373;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4" name="Google Shape;374;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5" name="Google Shape;375;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76" name="Google Shape;376;p29"/>
          <p:cNvGrpSpPr/>
          <p:nvPr/>
        </p:nvGrpSpPr>
        <p:grpSpPr>
          <a:xfrm>
            <a:off x="5735694" y="3740768"/>
            <a:ext cx="372215" cy="372215"/>
            <a:chOff x="0" y="0"/>
            <a:chExt cx="992574" cy="992574"/>
          </a:xfrm>
        </p:grpSpPr>
        <p:sp>
          <p:nvSpPr>
            <p:cNvPr id="377" name="Google Shape;377;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8" name="Google Shape;378;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79" name="Google Shape;379;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0" name="Google Shape;380;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81" name="Google Shape;381;p29"/>
          <p:cNvGrpSpPr/>
          <p:nvPr/>
        </p:nvGrpSpPr>
        <p:grpSpPr>
          <a:xfrm>
            <a:off x="5785144" y="4232818"/>
            <a:ext cx="372215" cy="372215"/>
            <a:chOff x="0" y="0"/>
            <a:chExt cx="992574" cy="992574"/>
          </a:xfrm>
        </p:grpSpPr>
        <p:sp>
          <p:nvSpPr>
            <p:cNvPr id="382" name="Google Shape;382;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3" name="Google Shape;383;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4" name="Google Shape;384;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5" name="Google Shape;385;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386" name="Google Shape;386;p29"/>
          <p:cNvGrpSpPr/>
          <p:nvPr/>
        </p:nvGrpSpPr>
        <p:grpSpPr>
          <a:xfrm>
            <a:off x="6168694" y="3979343"/>
            <a:ext cx="372215" cy="372215"/>
            <a:chOff x="0" y="0"/>
            <a:chExt cx="992574" cy="992574"/>
          </a:xfrm>
        </p:grpSpPr>
        <p:sp>
          <p:nvSpPr>
            <p:cNvPr id="387" name="Google Shape;387;p29"/>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8" name="Google Shape;388;p29"/>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89" name="Google Shape;389;p29"/>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90" name="Google Shape;390;p29"/>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391" name="Google Shape;391;p29"/>
          <p:cNvSpPr/>
          <p:nvPr/>
        </p:nvSpPr>
        <p:spPr>
          <a:xfrm>
            <a:off x="6278025" y="1052200"/>
            <a:ext cx="504000" cy="504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1</a:t>
            </a:r>
            <a:endParaRPr b="1">
              <a:solidFill>
                <a:schemeClr val="lt1"/>
              </a:solidFill>
              <a:latin typeface="Google Sans"/>
              <a:ea typeface="Google Sans"/>
              <a:cs typeface="Google Sans"/>
              <a:sym typeface="Google Sans"/>
            </a:endParaRPr>
          </a:p>
        </p:txBody>
      </p:sp>
      <p:sp>
        <p:nvSpPr>
          <p:cNvPr id="392" name="Google Shape;392;p29"/>
          <p:cNvSpPr/>
          <p:nvPr/>
        </p:nvSpPr>
        <p:spPr>
          <a:xfrm>
            <a:off x="8446175" y="1052200"/>
            <a:ext cx="504000" cy="504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2</a:t>
            </a:r>
            <a:endParaRPr b="1">
              <a:solidFill>
                <a:schemeClr val="lt1"/>
              </a:solidFill>
              <a:latin typeface="Google Sans"/>
              <a:ea typeface="Google Sans"/>
              <a:cs typeface="Google Sans"/>
              <a:sym typeface="Google Sans"/>
            </a:endParaRPr>
          </a:p>
        </p:txBody>
      </p:sp>
      <p:sp>
        <p:nvSpPr>
          <p:cNvPr id="393" name="Google Shape;393;p29"/>
          <p:cNvSpPr/>
          <p:nvPr/>
        </p:nvSpPr>
        <p:spPr>
          <a:xfrm>
            <a:off x="7258513" y="2474825"/>
            <a:ext cx="915300" cy="843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oogle Sans"/>
                <a:ea typeface="Google Sans"/>
                <a:cs typeface="Google Sans"/>
                <a:sym typeface="Google Sans"/>
              </a:rPr>
              <a:t>Next</a:t>
            </a:r>
            <a:endParaRPr b="1">
              <a:solidFill>
                <a:schemeClr val="lt1"/>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97" name="Shape 397"/>
        <p:cNvGrpSpPr/>
        <p:nvPr/>
      </p:nvGrpSpPr>
      <p:grpSpPr>
        <a:xfrm>
          <a:off x="0" y="0"/>
          <a:ext cx="0" cy="0"/>
          <a:chOff x="0" y="0"/>
          <a:chExt cx="0" cy="0"/>
        </a:xfrm>
      </p:grpSpPr>
      <p:sp>
        <p:nvSpPr>
          <p:cNvPr id="398" name="Google Shape;398;p30"/>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sp>
        <p:nvSpPr>
          <p:cNvPr id="399" name="Google Shape;399;p30"/>
          <p:cNvSpPr txBox="1"/>
          <p:nvPr/>
        </p:nvSpPr>
        <p:spPr>
          <a:xfrm>
            <a:off x="253700" y="462600"/>
            <a:ext cx="6699000" cy="43098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1200">
                <a:solidFill>
                  <a:srgbClr val="C586C0"/>
                </a:solidFill>
                <a:highlight>
                  <a:srgbClr val="1F1F1F"/>
                </a:highlight>
                <a:latin typeface="Google Sans"/>
                <a:ea typeface="Google Sans"/>
                <a:cs typeface="Google Sans"/>
                <a:sym typeface="Google Sans"/>
              </a:rPr>
              <a:t>import</a:t>
            </a:r>
            <a:r>
              <a:rPr lang="en" sz="1200">
                <a:solidFill>
                  <a:srgbClr val="CCCCCC"/>
                </a:solidFill>
                <a:highlight>
                  <a:srgbClr val="1F1F1F"/>
                </a:highlight>
                <a:latin typeface="Google Sans"/>
                <a:ea typeface="Google Sans"/>
                <a:cs typeface="Google Sans"/>
                <a:sym typeface="Google Sans"/>
              </a:rPr>
              <a:t> google.generativeai </a:t>
            </a:r>
            <a:r>
              <a:rPr lang="en" sz="1200">
                <a:solidFill>
                  <a:srgbClr val="C586C0"/>
                </a:solidFill>
                <a:highlight>
                  <a:srgbClr val="1F1F1F"/>
                </a:highlight>
                <a:latin typeface="Google Sans"/>
                <a:ea typeface="Google Sans"/>
                <a:cs typeface="Google Sans"/>
                <a:sym typeface="Google Sans"/>
              </a:rPr>
              <a:t>as</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genai</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586C0"/>
                </a:solidFill>
                <a:highlight>
                  <a:srgbClr val="1F1F1F"/>
                </a:highlight>
                <a:latin typeface="Google Sans"/>
                <a:ea typeface="Google Sans"/>
                <a:cs typeface="Google Sans"/>
                <a:sym typeface="Google Sans"/>
              </a:rPr>
              <a:t>import</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os</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4EC9B0"/>
                </a:solidFill>
                <a:highlight>
                  <a:srgbClr val="1F1F1F"/>
                </a:highlight>
                <a:latin typeface="Google Sans"/>
                <a:ea typeface="Google Sans"/>
                <a:cs typeface="Google Sans"/>
                <a:sym typeface="Google Sans"/>
              </a:rPr>
              <a:t>genai</a:t>
            </a:r>
            <a:r>
              <a:rPr lang="en" sz="1200">
                <a:solidFill>
                  <a:srgbClr val="CCCCCC"/>
                </a:solidFill>
                <a:highlight>
                  <a:srgbClr val="1F1F1F"/>
                </a:highlight>
                <a:latin typeface="Google Sans"/>
                <a:ea typeface="Google Sans"/>
                <a:cs typeface="Google Sans"/>
                <a:sym typeface="Google Sans"/>
              </a:rPr>
              <a:t>.configure(</a:t>
            </a:r>
            <a:r>
              <a:rPr lang="en" sz="1200">
                <a:solidFill>
                  <a:srgbClr val="9CDCFE"/>
                </a:solidFill>
                <a:highlight>
                  <a:srgbClr val="1F1F1F"/>
                </a:highlight>
                <a:latin typeface="Google Sans"/>
                <a:ea typeface="Google Sans"/>
                <a:cs typeface="Google Sans"/>
                <a:sym typeface="Google Sans"/>
              </a:rPr>
              <a:t>api_key</a:t>
            </a:r>
            <a:r>
              <a:rPr lang="en" sz="1200">
                <a:solidFill>
                  <a:srgbClr val="D4D4D4"/>
                </a:solidFill>
                <a:highlight>
                  <a:srgbClr val="1F1F1F"/>
                </a:highlight>
                <a:latin typeface="Google Sans"/>
                <a:ea typeface="Google Sans"/>
                <a:cs typeface="Google Sans"/>
                <a:sym typeface="Google Sans"/>
              </a:rPr>
              <a:t>=</a:t>
            </a:r>
            <a:r>
              <a:rPr lang="en" sz="1200">
                <a:solidFill>
                  <a:srgbClr val="4EC9B0"/>
                </a:solidFill>
                <a:highlight>
                  <a:srgbClr val="1F1F1F"/>
                </a:highlight>
                <a:latin typeface="Google Sans"/>
                <a:ea typeface="Google Sans"/>
                <a:cs typeface="Google Sans"/>
                <a:sym typeface="Google Sans"/>
              </a:rPr>
              <a:t>os</a:t>
            </a:r>
            <a:r>
              <a:rPr lang="en" sz="1200">
                <a:solidFill>
                  <a:srgbClr val="CCCCCC"/>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environ</a:t>
            </a:r>
            <a:r>
              <a:rPr lang="en" sz="1200">
                <a:solidFill>
                  <a:srgbClr val="CCCCCC"/>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"GEMINI_API_KEY"</a:t>
            </a:r>
            <a:r>
              <a:rPr lang="en" sz="1200">
                <a:solidFill>
                  <a:srgbClr val="CCCCCC"/>
                </a:solidFill>
                <a:highlight>
                  <a:srgbClr val="1F1F1F"/>
                </a:highlight>
                <a:latin typeface="Google Sans"/>
                <a:ea typeface="Google Sans"/>
                <a:cs typeface="Google Sans"/>
                <a:sym typeface="Google Sans"/>
              </a:rPr>
              <a:t>])</a:t>
            </a:r>
            <a:endParaRPr sz="1200">
              <a:solidFill>
                <a:srgbClr val="4EC9B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9CDCFE"/>
                </a:solidFill>
                <a:highlight>
                  <a:srgbClr val="1F1F1F"/>
                </a:highlight>
                <a:latin typeface="Google Sans"/>
                <a:ea typeface="Google Sans"/>
                <a:cs typeface="Google Sans"/>
                <a:sym typeface="Google Sans"/>
              </a:rPr>
              <a:t>text</a:t>
            </a:r>
            <a:r>
              <a:rPr lang="en" sz="1200">
                <a:solidFill>
                  <a:srgbClr val="CCCCCC"/>
                </a:solidFill>
                <a:highlight>
                  <a:srgbClr val="1F1F1F"/>
                </a:highlight>
                <a:latin typeface="Google Sans"/>
                <a:ea typeface="Google Sans"/>
                <a:cs typeface="Google Sans"/>
                <a:sym typeface="Google Sans"/>
              </a:rPr>
              <a:t> </a:t>
            </a:r>
            <a:r>
              <a:rPr lang="en" sz="1200">
                <a:solidFill>
                  <a:srgbClr val="D4D4D4"/>
                </a:solidFill>
                <a:highlight>
                  <a:srgbClr val="1F1F1F"/>
                </a:highlight>
                <a:latin typeface="Google Sans"/>
                <a:ea typeface="Google Sans"/>
                <a:cs typeface="Google Sans"/>
                <a:sym typeface="Google Sans"/>
              </a:rPr>
              <a:t>=</a:t>
            </a:r>
            <a:r>
              <a:rPr lang="en" sz="1200">
                <a:solidFill>
                  <a:srgbClr val="CCCCCC"/>
                </a:solidFill>
                <a:highlight>
                  <a:srgbClr val="1F1F1F"/>
                </a:highlight>
                <a:latin typeface="Google Sans"/>
                <a:ea typeface="Google Sans"/>
                <a:cs typeface="Google Sans"/>
                <a:sym typeface="Google Sans"/>
              </a:rPr>
              <a:t> </a:t>
            </a:r>
            <a:r>
              <a:rPr lang="en" sz="1200">
                <a:solidFill>
                  <a:srgbClr val="569CD6"/>
                </a:solidFill>
                <a:highlight>
                  <a:srgbClr val="1F1F1F"/>
                </a:highlight>
                <a:latin typeface="Google Sans"/>
                <a:ea typeface="Google Sans"/>
                <a:cs typeface="Google Sans"/>
                <a:sym typeface="Google Sans"/>
              </a:rPr>
              <a:t>f</a:t>
            </a:r>
            <a:r>
              <a:rPr lang="en" sz="1200">
                <a:solidFill>
                  <a:srgbClr val="CE9178"/>
                </a:solidFill>
                <a:highlight>
                  <a:srgbClr val="1F1F1F"/>
                </a:highlight>
                <a:latin typeface="Google Sans"/>
                <a:ea typeface="Google Sans"/>
                <a:cs typeface="Google Sans"/>
                <a:sym typeface="Google Sans"/>
              </a:rPr>
              <a: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*Title:**  Fluffy Persian Cat **Genres:** Animals, Cats, Pets</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**Short Description:** A beautiful fluffy Persian cat sits on a wooden pallet.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E9178"/>
                </a:solidFill>
                <a:highlight>
                  <a:srgbClr val="1F1F1F"/>
                </a:highlight>
                <a:latin typeface="Google Sans"/>
                <a:ea typeface="Google Sans"/>
                <a:cs typeface="Google Sans"/>
                <a:sym typeface="Google Sans"/>
              </a:rPr>
              <a:t>       **Taggings:** Persian cat, fluffy cat, cat, kitten, pets, animals, cute, adorable, white cat, long hair cat"""</a:t>
            </a:r>
            <a:endParaRPr sz="12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9CDCFE"/>
                </a:solidFill>
                <a:highlight>
                  <a:srgbClr val="1F1F1F"/>
                </a:highlight>
                <a:latin typeface="Google Sans"/>
                <a:ea typeface="Google Sans"/>
                <a:cs typeface="Google Sans"/>
                <a:sym typeface="Google Sans"/>
              </a:rPr>
              <a:t>result</a:t>
            </a:r>
            <a:r>
              <a:rPr lang="en" sz="1200">
                <a:solidFill>
                  <a:srgbClr val="CCCCCC"/>
                </a:solidFill>
                <a:highlight>
                  <a:srgbClr val="1F1F1F"/>
                </a:highlight>
                <a:latin typeface="Google Sans"/>
                <a:ea typeface="Google Sans"/>
                <a:cs typeface="Google Sans"/>
                <a:sym typeface="Google Sans"/>
              </a:rPr>
              <a:t> </a:t>
            </a:r>
            <a:r>
              <a:rPr lang="en" sz="1200">
                <a:solidFill>
                  <a:srgbClr val="D4D4D4"/>
                </a:solidFill>
                <a:highlight>
                  <a:srgbClr val="1F1F1F"/>
                </a:highlight>
                <a:latin typeface="Google Sans"/>
                <a:ea typeface="Google Sans"/>
                <a:cs typeface="Google Sans"/>
                <a:sym typeface="Google Sans"/>
              </a:rPr>
              <a:t>=</a:t>
            </a:r>
            <a:r>
              <a:rPr lang="en" sz="1200">
                <a:solidFill>
                  <a:srgbClr val="CCCCCC"/>
                </a:solidFill>
                <a:highlight>
                  <a:srgbClr val="1F1F1F"/>
                </a:highlight>
                <a:latin typeface="Google Sans"/>
                <a:ea typeface="Google Sans"/>
                <a:cs typeface="Google Sans"/>
                <a:sym typeface="Google Sans"/>
              </a:rPr>
              <a:t> </a:t>
            </a:r>
            <a:r>
              <a:rPr lang="en" sz="1200">
                <a:solidFill>
                  <a:srgbClr val="4EC9B0"/>
                </a:solidFill>
                <a:highlight>
                  <a:srgbClr val="1F1F1F"/>
                </a:highlight>
                <a:latin typeface="Google Sans"/>
                <a:ea typeface="Google Sans"/>
                <a:cs typeface="Google Sans"/>
                <a:sym typeface="Google Sans"/>
              </a:rPr>
              <a:t>genai</a:t>
            </a:r>
            <a:r>
              <a:rPr lang="en" sz="1200">
                <a:solidFill>
                  <a:srgbClr val="CCCCCC"/>
                </a:solidFill>
                <a:highlight>
                  <a:srgbClr val="1F1F1F"/>
                </a:highlight>
                <a:latin typeface="Google Sans"/>
                <a:ea typeface="Google Sans"/>
                <a:cs typeface="Google Sans"/>
                <a:sym typeface="Google Sans"/>
              </a:rPr>
              <a:t>.embed_content(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CCCCC"/>
                </a:solidFill>
                <a:highlight>
                  <a:srgbClr val="1F1F1F"/>
                </a:highlight>
                <a:latin typeface="Google Sans"/>
                <a:ea typeface="Google Sans"/>
                <a:cs typeface="Google Sans"/>
                <a:sym typeface="Google Sans"/>
              </a:rPr>
              <a:t>       </a:t>
            </a:r>
            <a:r>
              <a:rPr lang="en" sz="1200">
                <a:solidFill>
                  <a:srgbClr val="9CDCFE"/>
                </a:solidFill>
                <a:highlight>
                  <a:srgbClr val="1F1F1F"/>
                </a:highlight>
                <a:latin typeface="Google Sans"/>
                <a:ea typeface="Google Sans"/>
                <a:cs typeface="Google Sans"/>
                <a:sym typeface="Google Sans"/>
              </a:rPr>
              <a:t>model</a:t>
            </a:r>
            <a:r>
              <a:rPr lang="en" sz="1200">
                <a:solidFill>
                  <a:srgbClr val="D4D4D4"/>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"models/text-embedding-004"</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CCCCCC"/>
                </a:solidFill>
                <a:highlight>
                  <a:srgbClr val="1F1F1F"/>
                </a:highlight>
                <a:latin typeface="Google Sans"/>
                <a:ea typeface="Google Sans"/>
                <a:cs typeface="Google Sans"/>
                <a:sym typeface="Google Sans"/>
              </a:rPr>
              <a:t>       </a:t>
            </a:r>
            <a:r>
              <a:rPr lang="en" sz="1200">
                <a:solidFill>
                  <a:srgbClr val="9CDCFE"/>
                </a:solidFill>
                <a:highlight>
                  <a:srgbClr val="1F1F1F"/>
                </a:highlight>
                <a:latin typeface="Google Sans"/>
                <a:ea typeface="Google Sans"/>
                <a:cs typeface="Google Sans"/>
                <a:sym typeface="Google Sans"/>
              </a:rPr>
              <a:t>content</a:t>
            </a:r>
            <a:r>
              <a:rPr lang="en" sz="1200">
                <a:solidFill>
                  <a:srgbClr val="D4D4D4"/>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text</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12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1200">
                <a:solidFill>
                  <a:srgbClr val="DCDCAA"/>
                </a:solidFill>
                <a:highlight>
                  <a:srgbClr val="1F1F1F"/>
                </a:highlight>
                <a:latin typeface="Google Sans"/>
                <a:ea typeface="Google Sans"/>
                <a:cs typeface="Google Sans"/>
                <a:sym typeface="Google Sans"/>
              </a:rPr>
              <a:t>print</a:t>
            </a:r>
            <a:r>
              <a:rPr lang="en" sz="1200">
                <a:solidFill>
                  <a:srgbClr val="CCCCCC"/>
                </a:solidFill>
                <a:highlight>
                  <a:srgbClr val="1F1F1F"/>
                </a:highlight>
                <a:latin typeface="Google Sans"/>
                <a:ea typeface="Google Sans"/>
                <a:cs typeface="Google Sans"/>
                <a:sym typeface="Google Sans"/>
              </a:rPr>
              <a:t>(</a:t>
            </a:r>
            <a:r>
              <a:rPr lang="en" sz="1200">
                <a:solidFill>
                  <a:srgbClr val="4EC9B0"/>
                </a:solidFill>
                <a:highlight>
                  <a:srgbClr val="1F1F1F"/>
                </a:highlight>
                <a:latin typeface="Google Sans"/>
                <a:ea typeface="Google Sans"/>
                <a:cs typeface="Google Sans"/>
                <a:sym typeface="Google Sans"/>
              </a:rPr>
              <a:t>str</a:t>
            </a:r>
            <a:r>
              <a:rPr lang="en" sz="1200">
                <a:solidFill>
                  <a:srgbClr val="CCCCCC"/>
                </a:solidFill>
                <a:highlight>
                  <a:srgbClr val="1F1F1F"/>
                </a:highlight>
                <a:latin typeface="Google Sans"/>
                <a:ea typeface="Google Sans"/>
                <a:cs typeface="Google Sans"/>
                <a:sym typeface="Google Sans"/>
              </a:rPr>
              <a:t>(</a:t>
            </a:r>
            <a:r>
              <a:rPr lang="en" sz="1200">
                <a:solidFill>
                  <a:srgbClr val="9CDCFE"/>
                </a:solidFill>
                <a:highlight>
                  <a:srgbClr val="1F1F1F"/>
                </a:highlight>
                <a:latin typeface="Google Sans"/>
                <a:ea typeface="Google Sans"/>
                <a:cs typeface="Google Sans"/>
                <a:sym typeface="Google Sans"/>
              </a:rPr>
              <a:t>result</a:t>
            </a:r>
            <a:r>
              <a:rPr lang="en" sz="1200">
                <a:solidFill>
                  <a:srgbClr val="CCCCCC"/>
                </a:solidFill>
                <a:highlight>
                  <a:srgbClr val="1F1F1F"/>
                </a:highlight>
                <a:latin typeface="Google Sans"/>
                <a:ea typeface="Google Sans"/>
                <a:cs typeface="Google Sans"/>
                <a:sym typeface="Google Sans"/>
              </a:rPr>
              <a:t>[</a:t>
            </a:r>
            <a:r>
              <a:rPr lang="en" sz="1200">
                <a:solidFill>
                  <a:srgbClr val="CE9178"/>
                </a:solidFill>
                <a:highlight>
                  <a:srgbClr val="1F1F1F"/>
                </a:highlight>
                <a:latin typeface="Google Sans"/>
                <a:ea typeface="Google Sans"/>
                <a:cs typeface="Google Sans"/>
                <a:sym typeface="Google Sans"/>
              </a:rPr>
              <a:t>'embedding'</a:t>
            </a:r>
            <a:r>
              <a:rPr lang="en" sz="1200">
                <a:solidFill>
                  <a:srgbClr val="CCCCCC"/>
                </a:solidFill>
                <a:highlight>
                  <a:srgbClr val="1F1F1F"/>
                </a:highlight>
                <a:latin typeface="Google Sans"/>
                <a:ea typeface="Google Sans"/>
                <a:cs typeface="Google Sans"/>
                <a:sym typeface="Google Sans"/>
              </a:rPr>
              <a:t>]))</a:t>
            </a:r>
            <a:endParaRPr sz="1200">
              <a:solidFill>
                <a:srgbClr val="CCCCCC"/>
              </a:solidFill>
              <a:highlight>
                <a:srgbClr val="1F1F1F"/>
              </a:highlight>
              <a:latin typeface="Google Sans"/>
              <a:ea typeface="Google Sans"/>
              <a:cs typeface="Google Sans"/>
              <a:sym typeface="Google Sans"/>
            </a:endParaRPr>
          </a:p>
          <a:p>
            <a:pPr indent="0" lvl="0" marL="228600" marR="228600" rtl="0" algn="l">
              <a:lnSpc>
                <a:spcPct val="115000"/>
              </a:lnSpc>
              <a:spcBef>
                <a:spcPts val="0"/>
              </a:spcBef>
              <a:spcAft>
                <a:spcPts val="0"/>
              </a:spcAft>
              <a:buNone/>
            </a:pPr>
            <a:r>
              <a:t/>
            </a:r>
            <a:endParaRPr sz="1200">
              <a:solidFill>
                <a:schemeClr val="lt1"/>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403" name="Shape 403"/>
        <p:cNvGrpSpPr/>
        <p:nvPr/>
      </p:nvGrpSpPr>
      <p:grpSpPr>
        <a:xfrm>
          <a:off x="0" y="0"/>
          <a:ext cx="0" cy="0"/>
          <a:chOff x="0" y="0"/>
          <a:chExt cx="0" cy="0"/>
        </a:xfrm>
      </p:grpSpPr>
      <p:sp>
        <p:nvSpPr>
          <p:cNvPr id="404" name="Google Shape;404;p31"/>
          <p:cNvSpPr txBox="1"/>
          <p:nvPr/>
        </p:nvSpPr>
        <p:spPr>
          <a:xfrm>
            <a:off x="331150" y="392125"/>
            <a:ext cx="3898500" cy="4525500"/>
          </a:xfrm>
          <a:prstGeom prst="rect">
            <a:avLst/>
          </a:prstGeom>
          <a:noFill/>
          <a:ln>
            <a:noFill/>
          </a:ln>
        </p:spPr>
        <p:txBody>
          <a:bodyPr anchorCtr="0" anchor="t" bIns="0" lIns="0" spcFirstLastPara="1" rIns="0" wrap="square" tIns="0">
            <a:spAutoFit/>
          </a:bodyPr>
          <a:lstStyle/>
          <a:p>
            <a:pPr indent="0" lvl="0" marL="0" rtl="0" algn="l">
              <a:spcBef>
                <a:spcPts val="2600"/>
              </a:spcBef>
              <a:spcAft>
                <a:spcPts val="0"/>
              </a:spcAft>
              <a:buNone/>
            </a:pPr>
            <a:r>
              <a:rPr lang="en" sz="700">
                <a:solidFill>
                  <a:schemeClr val="dk2"/>
                </a:solidFill>
                <a:latin typeface="Google Sans"/>
                <a:ea typeface="Google Sans"/>
                <a:cs typeface="Google Sans"/>
                <a:sym typeface="Google Sans"/>
              </a:rPr>
              <a:t>[-0.07675823, 0.027660733, 0.049145754, -0.045824636, 0.061620172, 0.032313757, -0.015517017, -0.03240082, 0.015460015, 0.062071748, -0.03166332, 0.036584534, 0.024837952, 0.009332091, 0.04251558, -0.029856514, 0.05006616, 0.073106274, -0.029902106, -0.025679907, 0.084334895, -0.017889986, 0.059542187, 0.0013102485, -0.04699988, -0.007112105, 0.055407282, 0.018771457, 0.07350461, -0.01813061, 0.04455579, 0.064248785, 0.00448263, 0.008756887, 0.047846865, -0.025803361, -0.019773666, 0.041618045, 0.051186264, -0.07005315, -0.033514354, -0.026876828, -0.0008525868, 0.08978644, 0.027724743, 0.010746625, -0.061409652, 0.026029717, -0.0034387638, 0.035402797, 0.007589881, -0.023214854, -0.019220363, 0.02619021, -0.026539033, 0.012508128, 0.0040561967, -0.028133305, -0.016629174, 0.020951482, 0.06473735, 0.034282178, 0.051744517, 0.019634075, -0.016341783, 0.021416675, -0.05009744, -0.0076771406, -0.036871992, 0.095764354, -0.02469845, 0.025160229, -0.046339314, 0.024582243, -0.008852839, -0.010245625, 0.011931524, 0.037149847, -0.027476897, 0.021095295, -0.0048002778, 0.012314561, 0.09466355, -0.028999066, -0.010545491, 0.019936696, -0.0075119766, 0.02987802, -0.08925607, 0.0030204963, 0.06398722, -0.005665603, 0.055336952, 0.031011213, 0.0803204, -0.046087332, -0.09462911, -0.029559113, 0.017180113, 0.035609562, -0.041688204, 0.016256401, -0.018201571, -0.06340068, 0.05076339, 0.00789683, -0.04663778, 0.003865695, -0.02993782, 0.05526901, -0.059481055, -0.08222241, -0.044425923, 0.03254365, 0.052314047, 0.077546, 0.0024010574, 0.030455906, -0.017964754, -0.03830613, 0.042473085, 0.021389754, 0.031468235, -0.0121501945, -0.010297442, 0.012780487, -0.0086625, -0.019988453, 0.017340286, -0.009815917, 0.068223, 0.02263392, 0.02600014, 0.03895912, -0.01126567, 0.03847954, 0.035594787, -0.08233705, 0.007975588, -0.010537024, -0.042857118, -0.037623975, -0.04778282, 0.007993469, 0.0021377627, -0.046956647, -0.019428788, 0.068178736, -0.002273978, 0.032764167, 0.022261541, -0.050062243, -0.0049963817, -0.0493768, 0.027171357, 0.030386483, 0.035637327, -0.026583953, -0.05276558, -0.051282965, 0.060191035, -0.03913675, 0.009324002, -2.8839599e-05, -0.010929866, -0.0029119896, 0.013345155, -0.013394253, 0.006282062, -0.029159687, -0.023629908, -0.04224124, -0.045065757, -0.023713488, -0.038271822, 0.046776716, -0.024885133, -0.05454553, -0.07411608, 0.02653326, 0.01615619, -0.017124163, -0.03665412, -0.07935555, 0.034953605, -0.073878795, -0.035953894, -0.019765098, 0.004043873, 0.024911957, -0.005691729, -0.050333932, -0.000985027, -0.036075074, 0.011225469, -0.016764432, 0.09254729, -0.072244085, -0.037920788, 0.0124474, 0.041128416, -0.018892227, 0.02873513, 0.03394367, 0.005887189, 0.04828047, -0.015023347, -0.010894143, 0.003211685, -0.042894274, -0.110083245, 0.013853838, 0.02313884, -0.072523855, 0.024407636, 0.02207754, 0.027719164, -0.01624695, 0.040581483, -0.039446704, 0.062565975, 0.014453987, 0.021910533, -0.019675337, 0.04837492, -0.011042686, -0.02570678, -0.0035492862, -0.012308466, -0.020631982, -0.035574436, 0.042452924, 0.022002371, -0.012221022, -0.039625946, 0.009512582, 0.0071309633, -0.01212419, -0.014330538, 0.06173416, -0.007517297, 0.016374068, 0.08243889, 0.0066845445, 0.053010326, 0.004689015, 0.027499422, 0.05117024, -0.06105194, -0.0407715, -0.006838235, 0.007643424, -0.028924558, 0.031687874, -0.06336678, -0.01165728, -0.003804315, 0.04765609, -0.008533617, 0.006844215, -0.026217818, -0.049941003, -0.010676516, -0.039658975,  ….</a:t>
            </a:r>
            <a:endParaRPr sz="700">
              <a:solidFill>
                <a:schemeClr val="dk2"/>
              </a:solidFill>
              <a:latin typeface="Google Sans"/>
              <a:ea typeface="Google Sans"/>
              <a:cs typeface="Google Sans"/>
              <a:sym typeface="Google Sans"/>
            </a:endParaRPr>
          </a:p>
        </p:txBody>
      </p:sp>
      <p:pic>
        <p:nvPicPr>
          <p:cNvPr id="405" name="Google Shape;405;p31"/>
          <p:cNvPicPr preferRelativeResize="0"/>
          <p:nvPr/>
        </p:nvPicPr>
        <p:blipFill rotWithShape="1">
          <a:blip r:embed="rId3">
            <a:alphaModFix/>
          </a:blip>
          <a:srcRect b="0" l="179" r="189" t="0"/>
          <a:stretch/>
        </p:blipFill>
        <p:spPr>
          <a:xfrm>
            <a:off x="4933625" y="0"/>
            <a:ext cx="4210374" cy="57186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409" name="Shape 409"/>
        <p:cNvGrpSpPr/>
        <p:nvPr/>
      </p:nvGrpSpPr>
      <p:grpSpPr>
        <a:xfrm>
          <a:off x="0" y="0"/>
          <a:ext cx="0" cy="0"/>
          <a:chOff x="0" y="0"/>
          <a:chExt cx="0" cy="0"/>
        </a:xfrm>
      </p:grpSpPr>
      <p:sp>
        <p:nvSpPr>
          <p:cNvPr id="410" name="Google Shape;410;p32"/>
          <p:cNvSpPr txBox="1"/>
          <p:nvPr>
            <p:ph type="title"/>
          </p:nvPr>
        </p:nvSpPr>
        <p:spPr>
          <a:xfrm>
            <a:off x="2112438" y="2193888"/>
            <a:ext cx="49191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400">
                <a:solidFill>
                  <a:srgbClr val="5CDB6D"/>
                </a:solidFill>
              </a:rPr>
              <a:t>Tips to scale</a:t>
            </a:r>
            <a:endParaRPr b="0" sz="3400">
              <a:solidFill>
                <a:srgbClr val="5CDB6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title"/>
          </p:nvPr>
        </p:nvSpPr>
        <p:spPr>
          <a:xfrm>
            <a:off x="3079547" y="710075"/>
            <a:ext cx="5437200" cy="2544900"/>
          </a:xfrm>
          <a:prstGeom prst="rect">
            <a:avLst/>
          </a:prstGeom>
        </p:spPr>
        <p:txBody>
          <a:bodyPr anchorCtr="0" anchor="t" bIns="91425" lIns="0" spcFirstLastPara="1" rIns="0" wrap="square" tIns="0">
            <a:normAutofit fontScale="90000"/>
          </a:bodyPr>
          <a:lstStyle/>
          <a:p>
            <a:pPr indent="0" lvl="0" marL="0" rtl="0" algn="l">
              <a:spcBef>
                <a:spcPts val="0"/>
              </a:spcBef>
              <a:spcAft>
                <a:spcPts val="0"/>
              </a:spcAft>
              <a:buSzPct val="26329"/>
              <a:buNone/>
            </a:pPr>
            <a:r>
              <a:rPr lang="en" sz="3759"/>
              <a:t>How do you build short videos recommendation when all have you just raw files with no metadata and nothing else ?</a:t>
            </a:r>
            <a:endParaRPr sz="358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33"/>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Gemini: Video Understanding</a:t>
            </a:r>
            <a:endParaRPr b="0" sz="2900">
              <a:solidFill>
                <a:srgbClr val="5CDB6D"/>
              </a:solidFill>
            </a:endParaRPr>
          </a:p>
        </p:txBody>
      </p:sp>
      <p:sp>
        <p:nvSpPr>
          <p:cNvPr id="416" name="Google Shape;416;p33"/>
          <p:cNvSpPr txBox="1"/>
          <p:nvPr/>
        </p:nvSpPr>
        <p:spPr>
          <a:xfrm>
            <a:off x="3370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https://cloud.google.com/vertex-ai/generative-ai/docs/multimodal/video-understanding</a:t>
            </a:r>
            <a:endParaRPr i="1" sz="900">
              <a:solidFill>
                <a:schemeClr val="dk2"/>
              </a:solidFill>
              <a:latin typeface="Google Sans"/>
              <a:ea typeface="Google Sans"/>
              <a:cs typeface="Google Sans"/>
              <a:sym typeface="Google Sans"/>
            </a:endParaRPr>
          </a:p>
        </p:txBody>
      </p:sp>
      <p:pic>
        <p:nvPicPr>
          <p:cNvPr id="417" name="Google Shape;417;p33"/>
          <p:cNvPicPr preferRelativeResize="0"/>
          <p:nvPr/>
        </p:nvPicPr>
        <p:blipFill>
          <a:blip r:embed="rId3">
            <a:alphaModFix/>
          </a:blip>
          <a:stretch>
            <a:fillRect/>
          </a:stretch>
        </p:blipFill>
        <p:spPr>
          <a:xfrm>
            <a:off x="272025" y="971275"/>
            <a:ext cx="6553826" cy="2753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21" name="Shape 421"/>
        <p:cNvGrpSpPr/>
        <p:nvPr/>
      </p:nvGrpSpPr>
      <p:grpSpPr>
        <a:xfrm>
          <a:off x="0" y="0"/>
          <a:ext cx="0" cy="0"/>
          <a:chOff x="0" y="0"/>
          <a:chExt cx="0" cy="0"/>
        </a:xfrm>
      </p:grpSpPr>
      <p:sp>
        <p:nvSpPr>
          <p:cNvPr id="422" name="Google Shape;422;p34"/>
          <p:cNvSpPr txBox="1"/>
          <p:nvPr/>
        </p:nvSpPr>
        <p:spPr>
          <a:xfrm>
            <a:off x="152400" y="152400"/>
            <a:ext cx="441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rgbClr val="D93025"/>
              </a:solidFill>
              <a:latin typeface="Google Sans"/>
              <a:ea typeface="Google Sans"/>
              <a:cs typeface="Google Sans"/>
              <a:sym typeface="Google Sans"/>
            </a:endParaRPr>
          </a:p>
        </p:txBody>
      </p:sp>
      <p:sp>
        <p:nvSpPr>
          <p:cNvPr id="423" name="Google Shape;423;p34"/>
          <p:cNvSpPr txBox="1"/>
          <p:nvPr/>
        </p:nvSpPr>
        <p:spPr>
          <a:xfrm>
            <a:off x="253700" y="462600"/>
            <a:ext cx="6699000" cy="42021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 sz="900">
                <a:solidFill>
                  <a:srgbClr val="6A9955"/>
                </a:solidFill>
                <a:highlight>
                  <a:srgbClr val="1F1F1F"/>
                </a:highlight>
                <a:latin typeface="Google Sans"/>
                <a:ea typeface="Google Sans"/>
                <a:cs typeface="Google Sans"/>
                <a:sym typeface="Google Sans"/>
              </a:rPr>
              <a:t>#!/bin/bash</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6A9955"/>
                </a:solidFill>
                <a:highlight>
                  <a:srgbClr val="1F1F1F"/>
                </a:highlight>
                <a:latin typeface="Google Sans"/>
                <a:ea typeface="Google Sans"/>
                <a:cs typeface="Google Sans"/>
                <a:sym typeface="Google Sans"/>
              </a:rPr>
              <a:t># Create the output folder if it doesn't exist</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DCDCAA"/>
                </a:solidFill>
                <a:highlight>
                  <a:srgbClr val="1F1F1F"/>
                </a:highlight>
                <a:latin typeface="Google Sans"/>
                <a:ea typeface="Google Sans"/>
                <a:cs typeface="Google Sans"/>
                <a:sym typeface="Google Sans"/>
              </a:rPr>
              <a:t>mkdir</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-p</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small</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9CDCFE"/>
                </a:solidFill>
                <a:highlight>
                  <a:srgbClr val="1F1F1F"/>
                </a:highlight>
                <a:latin typeface="Google Sans"/>
                <a:ea typeface="Google Sans"/>
                <a:cs typeface="Google Sans"/>
                <a:sym typeface="Google Sans"/>
              </a:rPr>
              <a:t>files</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.mp4</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586C0"/>
                </a:solidFill>
                <a:highlight>
                  <a:srgbClr val="1F1F1F"/>
                </a:highlight>
                <a:latin typeface="Google Sans"/>
                <a:ea typeface="Google Sans"/>
                <a:cs typeface="Google Sans"/>
                <a:sym typeface="Google Sans"/>
              </a:rPr>
              <a:t>for</a:t>
            </a: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in</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files</a:t>
            </a:r>
            <a:r>
              <a:rPr lang="en" sz="900">
                <a:solidFill>
                  <a:srgbClr val="CE9178"/>
                </a:solidFill>
                <a:highlight>
                  <a:srgbClr val="1F1F1F"/>
                </a:highlight>
                <a:latin typeface="Google Sans"/>
                <a:ea typeface="Google Sans"/>
                <a:cs typeface="Google Sans"/>
                <a:sym typeface="Google Sans"/>
              </a:rPr>
              <a: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do</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file</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files</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$i</a:t>
            </a:r>
            <a:r>
              <a:rPr lang="en" sz="900">
                <a:solidFill>
                  <a:srgbClr val="CE9178"/>
                </a:solidFill>
                <a:highlight>
                  <a:srgbClr val="1F1F1F"/>
                </a:highlight>
                <a:latin typeface="Google Sans"/>
                <a:ea typeface="Google Sans"/>
                <a:cs typeface="Google Sans"/>
                <a:sym typeface="Google Sans"/>
              </a:rPr>
              <a:t>]}"</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filename</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CDCAA"/>
                </a:solidFill>
                <a:highlight>
                  <a:srgbClr val="1F1F1F"/>
                </a:highlight>
                <a:latin typeface="Google Sans"/>
                <a:ea typeface="Google Sans"/>
                <a:cs typeface="Google Sans"/>
                <a:sym typeface="Google Sans"/>
              </a:rPr>
              <a:t>basename</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.mp4</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output</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"small/${</a:t>
            </a:r>
            <a:r>
              <a:rPr lang="en" sz="900">
                <a:solidFill>
                  <a:srgbClr val="9CDCFE"/>
                </a:solidFill>
                <a:highlight>
                  <a:srgbClr val="1F1F1F"/>
                </a:highlight>
                <a:latin typeface="Google Sans"/>
                <a:ea typeface="Google Sans"/>
                <a:cs typeface="Google Sans"/>
                <a:sym typeface="Google Sans"/>
              </a:rPr>
              <a:t>filename</a:t>
            </a:r>
            <a:r>
              <a:rPr lang="en" sz="900">
                <a:solidFill>
                  <a:srgbClr val="CE9178"/>
                </a:solidFill>
                <a:highlight>
                  <a:srgbClr val="1F1F1F"/>
                </a:highlight>
                <a:latin typeface="Google Sans"/>
                <a:ea typeface="Google Sans"/>
                <a:cs typeface="Google Sans"/>
                <a:sym typeface="Google Sans"/>
              </a:rPr>
              <a:t>}.mp4"</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gpu</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a:t>
            </a:r>
            <a:r>
              <a:rPr lang="en" sz="900">
                <a:solidFill>
                  <a:srgbClr val="DCDCAA"/>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2</a:t>
            </a:r>
            <a:r>
              <a:rPr lang="en" sz="900">
                <a:solidFill>
                  <a:srgbClr val="CCCCCC"/>
                </a:solidFill>
                <a:highlight>
                  <a:srgbClr val="1F1F1F"/>
                </a:highlight>
                <a:latin typeface="Google Sans"/>
                <a:ea typeface="Google Sans"/>
                <a:cs typeface="Google Sans"/>
                <a:sym typeface="Google Sans"/>
              </a:rPr>
              <a:t>))</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CUDA_VISIBLE_DEVICES</a:t>
            </a:r>
            <a:r>
              <a:rPr lang="en" sz="900">
                <a:solidFill>
                  <a:srgbClr val="D4D4D4"/>
                </a:solidFill>
                <a:highlight>
                  <a:srgbClr val="1F1F1F"/>
                </a:highlight>
                <a:latin typeface="Google Sans"/>
                <a:ea typeface="Google Sans"/>
                <a:cs typeface="Google Sans"/>
                <a:sym typeface="Google Sans"/>
              </a:rPr>
              <a:t>=</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$gpu</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ffmpeg</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-hwaccel</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cuda</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-vf</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"fps=1,scale=1024:1024:force_original_aspect_ratio=decrease,pad=1024:1024:(ow-iw)/2:(oh-ih)/2"</a:t>
            </a:r>
            <a:r>
              <a:rPr lang="en" sz="900">
                <a:solidFill>
                  <a:srgbClr val="CCCCCC"/>
                </a:solidFill>
                <a:highlight>
                  <a:srgbClr val="1F1F1F"/>
                </a:highlight>
                <a:latin typeface="Google Sans"/>
                <a:ea typeface="Google Sans"/>
                <a:cs typeface="Google Sans"/>
                <a:sym typeface="Google Sans"/>
              </a:rPr>
              <a:t> </a:t>
            </a:r>
            <a:r>
              <a:rPr lang="en" sz="900">
                <a:solidFill>
                  <a:srgbClr val="D7BA7D"/>
                </a:solidFill>
                <a:highlight>
                  <a:srgbClr val="1F1F1F"/>
                </a:highlight>
                <a:latin typeface="Google Sans"/>
                <a:ea typeface="Google Sans"/>
                <a:cs typeface="Google Sans"/>
                <a:sym typeface="Google Sans"/>
              </a:rPr>
              <a:t>\</a:t>
            </a:r>
            <a:endParaRPr sz="900">
              <a:solidFill>
                <a:srgbClr val="D7BA7D"/>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-c:v</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h264_nvenc</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-preset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slow</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-cq</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30</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-c:a</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aac</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-b:a</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96k</a:t>
            </a:r>
            <a:r>
              <a:rPr lang="en" sz="900">
                <a:solidFill>
                  <a:srgbClr val="CCCCCC"/>
                </a:solidFill>
                <a:highlight>
                  <a:srgbClr val="1F1F1F"/>
                </a:highlight>
                <a:latin typeface="Google Sans"/>
                <a:ea typeface="Google Sans"/>
                <a:cs typeface="Google Sans"/>
                <a:sym typeface="Google Sans"/>
              </a:rPr>
              <a:t> </a:t>
            </a:r>
            <a:r>
              <a:rPr lang="en" sz="900">
                <a:solidFill>
                  <a:srgbClr val="569CD6"/>
                </a:solidFill>
                <a:highlight>
                  <a:srgbClr val="1F1F1F"/>
                </a:highlight>
                <a:latin typeface="Google Sans"/>
                <a:ea typeface="Google Sans"/>
                <a:cs typeface="Google Sans"/>
                <a:sym typeface="Google Sans"/>
              </a:rPr>
              <a:t>-movflags</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+faststart</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a:t>
            </a:r>
            <a:r>
              <a:rPr lang="en" sz="900">
                <a:solidFill>
                  <a:srgbClr val="9CDCFE"/>
                </a:solidFill>
                <a:highlight>
                  <a:srgbClr val="1F1F1F"/>
                </a:highlight>
                <a:latin typeface="Google Sans"/>
                <a:ea typeface="Google Sans"/>
                <a:cs typeface="Google Sans"/>
                <a:sym typeface="Google Sans"/>
              </a:rPr>
              <a:t>$output</a:t>
            </a:r>
            <a:r>
              <a:rPr lang="en" sz="900">
                <a:solidFill>
                  <a:srgbClr val="CE9178"/>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&amp;</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t/>
            </a:r>
            <a:endParaRPr sz="900">
              <a:solidFill>
                <a:srgbClr val="CCCCCC"/>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echo</a:t>
            </a:r>
            <a:r>
              <a:rPr lang="en" sz="900">
                <a:solidFill>
                  <a:srgbClr val="CCCCCC"/>
                </a:solidFill>
                <a:highlight>
                  <a:srgbClr val="1F1F1F"/>
                </a:highlight>
                <a:latin typeface="Google Sans"/>
                <a:ea typeface="Google Sans"/>
                <a:cs typeface="Google Sans"/>
                <a:sym typeface="Google Sans"/>
              </a:rPr>
              <a:t> </a:t>
            </a:r>
            <a:r>
              <a:rPr lang="en" sz="900">
                <a:solidFill>
                  <a:srgbClr val="CE9178"/>
                </a:solidFill>
                <a:highlight>
                  <a:srgbClr val="1F1F1F"/>
                </a:highlight>
                <a:latin typeface="Google Sans"/>
                <a:ea typeface="Google Sans"/>
                <a:cs typeface="Google Sans"/>
                <a:sym typeface="Google Sans"/>
              </a:rPr>
              <a:t>"Started processing: </a:t>
            </a:r>
            <a:r>
              <a:rPr lang="en" sz="900">
                <a:solidFill>
                  <a:srgbClr val="9CDCFE"/>
                </a:solidFill>
                <a:highlight>
                  <a:srgbClr val="1F1F1F"/>
                </a:highlight>
                <a:latin typeface="Google Sans"/>
                <a:ea typeface="Google Sans"/>
                <a:cs typeface="Google Sans"/>
                <a:sym typeface="Google Sans"/>
              </a:rPr>
              <a:t>$file</a:t>
            </a:r>
            <a:r>
              <a:rPr lang="en" sz="900">
                <a:solidFill>
                  <a:srgbClr val="CE9178"/>
                </a:solidFill>
                <a:highlight>
                  <a:srgbClr val="1F1F1F"/>
                </a:highlight>
                <a:latin typeface="Google Sans"/>
                <a:ea typeface="Google Sans"/>
                <a:cs typeface="Google Sans"/>
                <a:sym typeface="Google Sans"/>
              </a:rPr>
              <a:t> on GPU </a:t>
            </a:r>
            <a:r>
              <a:rPr lang="en" sz="900">
                <a:solidFill>
                  <a:srgbClr val="9CDCFE"/>
                </a:solidFill>
                <a:highlight>
                  <a:srgbClr val="1F1F1F"/>
                </a:highlight>
                <a:latin typeface="Google Sans"/>
                <a:ea typeface="Google Sans"/>
                <a:cs typeface="Google Sans"/>
                <a:sym typeface="Google Sans"/>
              </a:rPr>
              <a:t>$gpu</a:t>
            </a:r>
            <a:r>
              <a:rPr lang="en" sz="900">
                <a:solidFill>
                  <a:srgbClr val="CE9178"/>
                </a:solidFill>
                <a:highlight>
                  <a:srgbClr val="1F1F1F"/>
                </a:highlight>
                <a:latin typeface="Google Sans"/>
                <a:ea typeface="Google Sans"/>
                <a:cs typeface="Google Sans"/>
                <a:sym typeface="Google Sans"/>
              </a:rPr>
              <a:t>"</a:t>
            </a:r>
            <a:endParaRPr sz="900">
              <a:solidFill>
                <a:srgbClr val="CE9178"/>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6A9955"/>
                </a:solidFill>
                <a:highlight>
                  <a:srgbClr val="1F1F1F"/>
                </a:highlight>
                <a:latin typeface="Google Sans"/>
                <a:ea typeface="Google Sans"/>
                <a:cs typeface="Google Sans"/>
                <a:sym typeface="Google Sans"/>
              </a:rPr>
              <a:t># Wait for processes to complete every two files</a:t>
            </a:r>
            <a:endParaRPr sz="900">
              <a:solidFill>
                <a:srgbClr val="6A9955"/>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if</a:t>
            </a:r>
            <a:r>
              <a:rPr lang="en" sz="900">
                <a:solidFill>
                  <a:srgbClr val="CCCCCC"/>
                </a:solidFill>
                <a:highlight>
                  <a:srgbClr val="1F1F1F"/>
                </a:highlight>
                <a:latin typeface="Google Sans"/>
                <a:ea typeface="Google Sans"/>
                <a:cs typeface="Google Sans"/>
                <a:sym typeface="Google Sans"/>
              </a:rPr>
              <a:t> ((</a:t>
            </a:r>
            <a:r>
              <a:rPr lang="en" sz="900">
                <a:solidFill>
                  <a:srgbClr val="9CDCFE"/>
                </a:solidFill>
                <a:highlight>
                  <a:srgbClr val="1F1F1F"/>
                </a:highlight>
                <a:latin typeface="Google Sans"/>
                <a:ea typeface="Google Sans"/>
                <a:cs typeface="Google Sans"/>
                <a:sym typeface="Google Sans"/>
              </a:rPr>
              <a:t>i</a:t>
            </a:r>
            <a:r>
              <a:rPr lang="en" sz="900">
                <a:solidFill>
                  <a:srgbClr val="CCCCCC"/>
                </a:solidFill>
                <a:highlight>
                  <a:srgbClr val="1F1F1F"/>
                </a:highlight>
                <a:latin typeface="Google Sans"/>
                <a:ea typeface="Google Sans"/>
                <a:cs typeface="Google Sans"/>
                <a:sym typeface="Google Sans"/>
              </a:rPr>
              <a:t> </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2</a:t>
            </a:r>
            <a:r>
              <a:rPr lang="en" sz="900">
                <a:solidFill>
                  <a:srgbClr val="CCCCCC"/>
                </a:solidFill>
                <a:highlight>
                  <a:srgbClr val="1F1F1F"/>
                </a:highlight>
                <a:latin typeface="Google Sans"/>
                <a:ea typeface="Google Sans"/>
                <a:cs typeface="Google Sans"/>
                <a:sym typeface="Google Sans"/>
              </a:rPr>
              <a:t> </a:t>
            </a:r>
            <a:r>
              <a:rPr lang="en" sz="900">
                <a:solidFill>
                  <a:srgbClr val="D4D4D4"/>
                </a:solidFill>
                <a:highlight>
                  <a:srgbClr val="1F1F1F"/>
                </a:highlight>
                <a:latin typeface="Google Sans"/>
                <a:ea typeface="Google Sans"/>
                <a:cs typeface="Google Sans"/>
                <a:sym typeface="Google Sans"/>
              </a:rPr>
              <a:t>==</a:t>
            </a:r>
            <a:r>
              <a:rPr lang="en" sz="900">
                <a:solidFill>
                  <a:srgbClr val="CCCCCC"/>
                </a:solidFill>
                <a:highlight>
                  <a:srgbClr val="1F1F1F"/>
                </a:highlight>
                <a:latin typeface="Google Sans"/>
                <a:ea typeface="Google Sans"/>
                <a:cs typeface="Google Sans"/>
                <a:sym typeface="Google Sans"/>
              </a:rPr>
              <a:t> </a:t>
            </a:r>
            <a:r>
              <a:rPr lang="en" sz="900">
                <a:solidFill>
                  <a:srgbClr val="B5CEA8"/>
                </a:solidFill>
                <a:highlight>
                  <a:srgbClr val="1F1F1F"/>
                </a:highlight>
                <a:latin typeface="Google Sans"/>
                <a:ea typeface="Google Sans"/>
                <a:cs typeface="Google Sans"/>
                <a:sym typeface="Google Sans"/>
              </a:rPr>
              <a:t>1</a:t>
            </a: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then</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DCDCAA"/>
                </a:solidFill>
                <a:highlight>
                  <a:srgbClr val="1F1F1F"/>
                </a:highlight>
                <a:latin typeface="Google Sans"/>
                <a:ea typeface="Google Sans"/>
                <a:cs typeface="Google Sans"/>
                <a:sym typeface="Google Sans"/>
              </a:rPr>
              <a:t>wait</a:t>
            </a:r>
            <a:endParaRPr sz="900">
              <a:solidFill>
                <a:srgbClr val="DCDCAA"/>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CCCCC"/>
                </a:solidFill>
                <a:highlight>
                  <a:srgbClr val="1F1F1F"/>
                </a:highlight>
                <a:latin typeface="Google Sans"/>
                <a:ea typeface="Google Sans"/>
                <a:cs typeface="Google Sans"/>
                <a:sym typeface="Google Sans"/>
              </a:rPr>
              <a:t> </a:t>
            </a:r>
            <a:r>
              <a:rPr lang="en" sz="900">
                <a:solidFill>
                  <a:srgbClr val="C586C0"/>
                </a:solidFill>
                <a:highlight>
                  <a:srgbClr val="1F1F1F"/>
                </a:highlight>
                <a:latin typeface="Google Sans"/>
                <a:ea typeface="Google Sans"/>
                <a:cs typeface="Google Sans"/>
                <a:sym typeface="Google Sans"/>
              </a:rPr>
              <a:t>fi</a:t>
            </a:r>
            <a:endParaRPr sz="900">
              <a:solidFill>
                <a:srgbClr val="C586C0"/>
              </a:solidFill>
              <a:highlight>
                <a:srgbClr val="1F1F1F"/>
              </a:highlight>
              <a:latin typeface="Google Sans"/>
              <a:ea typeface="Google Sans"/>
              <a:cs typeface="Google Sans"/>
              <a:sym typeface="Google Sans"/>
            </a:endParaRPr>
          </a:p>
          <a:p>
            <a:pPr indent="0" lvl="0" marL="0" rtl="0" algn="l">
              <a:lnSpc>
                <a:spcPct val="133333"/>
              </a:lnSpc>
              <a:spcBef>
                <a:spcPts val="0"/>
              </a:spcBef>
              <a:spcAft>
                <a:spcPts val="0"/>
              </a:spcAft>
              <a:buNone/>
            </a:pPr>
            <a:r>
              <a:rPr lang="en" sz="900">
                <a:solidFill>
                  <a:srgbClr val="C586C0"/>
                </a:solidFill>
                <a:highlight>
                  <a:srgbClr val="1F1F1F"/>
                </a:highlight>
                <a:latin typeface="Google Sans"/>
                <a:ea typeface="Google Sans"/>
                <a:cs typeface="Google Sans"/>
                <a:sym typeface="Google Sans"/>
              </a:rPr>
              <a:t>done</a:t>
            </a:r>
            <a:endParaRPr sz="1200">
              <a:solidFill>
                <a:srgbClr val="C586C0"/>
              </a:solidFill>
              <a:highlight>
                <a:srgbClr val="1F1F1F"/>
              </a:highlight>
              <a:latin typeface="Google Sans"/>
              <a:ea typeface="Google Sans"/>
              <a:cs typeface="Google Sans"/>
              <a:sym typeface="Google Sans"/>
            </a:endParaRPr>
          </a:p>
        </p:txBody>
      </p:sp>
      <p:pic>
        <p:nvPicPr>
          <p:cNvPr id="424" name="Google Shape;424;p34"/>
          <p:cNvPicPr preferRelativeResize="0"/>
          <p:nvPr/>
        </p:nvPicPr>
        <p:blipFill>
          <a:blip r:embed="rId3">
            <a:alphaModFix/>
          </a:blip>
          <a:stretch>
            <a:fillRect/>
          </a:stretch>
        </p:blipFill>
        <p:spPr>
          <a:xfrm>
            <a:off x="5022775" y="152400"/>
            <a:ext cx="3881277" cy="2334849"/>
          </a:xfrm>
          <a:prstGeom prst="rect">
            <a:avLst/>
          </a:prstGeom>
          <a:noFill/>
          <a:ln>
            <a:noFill/>
          </a:ln>
        </p:spPr>
      </p:pic>
      <p:sp>
        <p:nvSpPr>
          <p:cNvPr id="425" name="Google Shape;425;p34"/>
          <p:cNvSpPr txBox="1"/>
          <p:nvPr/>
        </p:nvSpPr>
        <p:spPr>
          <a:xfrm>
            <a:off x="4116650" y="3433725"/>
            <a:ext cx="4787400" cy="1380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2600"/>
              </a:spcBef>
              <a:spcAft>
                <a:spcPts val="0"/>
              </a:spcAft>
              <a:buClr>
                <a:schemeClr val="lt1"/>
              </a:buClr>
              <a:buSzPts val="1400"/>
              <a:buFont typeface="Google Sans"/>
              <a:buAutoNum type="arabicPeriod"/>
            </a:pPr>
            <a:r>
              <a:rPr lang="en">
                <a:solidFill>
                  <a:schemeClr val="lt1"/>
                </a:solidFill>
                <a:latin typeface="Google Sans"/>
                <a:ea typeface="Google Sans"/>
                <a:cs typeface="Google Sans"/>
                <a:sym typeface="Google Sans"/>
              </a:rPr>
              <a:t>Use FFMPEG-GPU NVIDIA </a:t>
            </a:r>
            <a:endParaRPr>
              <a:solidFill>
                <a:schemeClr val="lt1"/>
              </a:solidFill>
              <a:latin typeface="Google Sans"/>
              <a:ea typeface="Google Sans"/>
              <a:cs typeface="Google Sans"/>
              <a:sym typeface="Google Sans"/>
            </a:endParaRPr>
          </a:p>
          <a:p>
            <a:pPr indent="-317500" lvl="0" marL="457200" rtl="0" algn="l">
              <a:spcBef>
                <a:spcPts val="0"/>
              </a:spcBef>
              <a:spcAft>
                <a:spcPts val="0"/>
              </a:spcAft>
              <a:buClr>
                <a:schemeClr val="lt1"/>
              </a:buClr>
              <a:buSzPts val="1400"/>
              <a:buFont typeface="Google Sans"/>
              <a:buAutoNum type="arabicPeriod"/>
            </a:pPr>
            <a:r>
              <a:rPr lang="en">
                <a:solidFill>
                  <a:schemeClr val="lt1"/>
                </a:solidFill>
                <a:latin typeface="Google Sans"/>
                <a:ea typeface="Google Sans"/>
                <a:cs typeface="Google Sans"/>
                <a:sym typeface="Google Sans"/>
              </a:rPr>
              <a:t>Reduce size and apply FPS 1</a:t>
            </a:r>
            <a:endParaRPr>
              <a:solidFill>
                <a:schemeClr val="lt1"/>
              </a:solidFill>
              <a:latin typeface="Google Sans"/>
              <a:ea typeface="Google Sans"/>
              <a:cs typeface="Google Sans"/>
              <a:sym typeface="Google Sans"/>
            </a:endParaRPr>
          </a:p>
          <a:p>
            <a:pPr indent="0" lvl="0" marL="0" rtl="0" algn="l">
              <a:spcBef>
                <a:spcPts val="2600"/>
              </a:spcBef>
              <a:spcAft>
                <a:spcPts val="0"/>
              </a:spcAft>
              <a:buNone/>
            </a:pPr>
            <a:r>
              <a:rPr b="1" lang="en">
                <a:solidFill>
                  <a:schemeClr val="lt1"/>
                </a:solidFill>
                <a:latin typeface="Google Sans"/>
                <a:ea typeface="Google Sans"/>
                <a:cs typeface="Google Sans"/>
                <a:sym typeface="Google Sans"/>
              </a:rPr>
              <a:t>Process 2,6K videos:  31GB to 2.7GB (90% reduction) with FPS 1. 10x faster speed than CPU.</a:t>
            </a:r>
            <a:endParaRPr b="1">
              <a:solidFill>
                <a:schemeClr val="lt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35"/>
          <p:cNvSpPr txBox="1"/>
          <p:nvPr>
            <p:ph type="title"/>
          </p:nvPr>
        </p:nvSpPr>
        <p:spPr>
          <a:xfrm>
            <a:off x="272026" y="292075"/>
            <a:ext cx="5252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Use PostgreSQL and PGVector</a:t>
            </a:r>
            <a:endParaRPr b="0" sz="2900">
              <a:solidFill>
                <a:srgbClr val="5CDB6D"/>
              </a:solidFill>
            </a:endParaRPr>
          </a:p>
        </p:txBody>
      </p:sp>
      <p:sp>
        <p:nvSpPr>
          <p:cNvPr id="431" name="Google Shape;431;p35"/>
          <p:cNvSpPr txBox="1"/>
          <p:nvPr/>
        </p:nvSpPr>
        <p:spPr>
          <a:xfrm>
            <a:off x="260800" y="4570500"/>
            <a:ext cx="471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2"/>
                </a:solidFill>
                <a:latin typeface="Google Sans"/>
                <a:ea typeface="Google Sans"/>
                <a:cs typeface="Google Sans"/>
                <a:sym typeface="Google Sans"/>
              </a:rPr>
              <a:t>https://github.com/pgvector/pgvector</a:t>
            </a:r>
            <a:endParaRPr i="1" sz="900">
              <a:solidFill>
                <a:schemeClr val="dk2"/>
              </a:solidFill>
              <a:latin typeface="Google Sans"/>
              <a:ea typeface="Google Sans"/>
              <a:cs typeface="Google Sans"/>
              <a:sym typeface="Google Sans"/>
            </a:endParaRPr>
          </a:p>
        </p:txBody>
      </p:sp>
      <p:pic>
        <p:nvPicPr>
          <p:cNvPr id="432" name="Google Shape;432;p35"/>
          <p:cNvPicPr preferRelativeResize="0"/>
          <p:nvPr/>
        </p:nvPicPr>
        <p:blipFill>
          <a:blip r:embed="rId3">
            <a:alphaModFix/>
          </a:blip>
          <a:stretch>
            <a:fillRect/>
          </a:stretch>
        </p:blipFill>
        <p:spPr>
          <a:xfrm>
            <a:off x="272025" y="1082050"/>
            <a:ext cx="5148681" cy="321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6"/>
          <p:cNvPicPr preferRelativeResize="0"/>
          <p:nvPr/>
        </p:nvPicPr>
        <p:blipFill rotWithShape="1">
          <a:blip r:embed="rId3">
            <a:alphaModFix/>
          </a:blip>
          <a:srcRect b="0" l="179" r="189" t="0"/>
          <a:stretch/>
        </p:blipFill>
        <p:spPr>
          <a:xfrm>
            <a:off x="4933625" y="-497350"/>
            <a:ext cx="4087100" cy="5551201"/>
          </a:xfrm>
          <a:prstGeom prst="rect">
            <a:avLst/>
          </a:prstGeom>
          <a:noFill/>
          <a:ln>
            <a:noFill/>
          </a:ln>
        </p:spPr>
      </p:pic>
      <p:pic>
        <p:nvPicPr>
          <p:cNvPr id="438" name="Google Shape;438;p36"/>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439" name="Google Shape;439;p36"/>
          <p:cNvSpPr txBox="1"/>
          <p:nvPr>
            <p:ph type="title"/>
          </p:nvPr>
        </p:nvSpPr>
        <p:spPr>
          <a:xfrm>
            <a:off x="311700" y="555600"/>
            <a:ext cx="4312800" cy="29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2"/>
                </a:solidFill>
              </a:rPr>
              <a:t>Thank you!</a:t>
            </a:r>
            <a:br>
              <a:rPr lang="en" sz="2200">
                <a:solidFill>
                  <a:schemeClr val="dk2"/>
                </a:solidFill>
              </a:rPr>
            </a:br>
            <a:endParaRPr sz="2200">
              <a:solidFill>
                <a:schemeClr val="dk2"/>
              </a:solidFill>
            </a:endParaRPr>
          </a:p>
          <a:p>
            <a:pPr indent="0" lvl="0" marL="0" rtl="0" algn="l">
              <a:spcBef>
                <a:spcPts val="0"/>
              </a:spcBef>
              <a:spcAft>
                <a:spcPts val="0"/>
              </a:spcAft>
              <a:buClr>
                <a:schemeClr val="dk1"/>
              </a:buClr>
              <a:buSzPts val="1100"/>
              <a:buFont typeface="Arial"/>
              <a:buNone/>
            </a:pPr>
            <a:r>
              <a:rPr lang="en" sz="2200">
                <a:solidFill>
                  <a:schemeClr val="dk2"/>
                </a:solidFill>
              </a:rPr>
              <a:t>Linkedin</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u="sng">
                <a:solidFill>
                  <a:schemeClr val="hlink"/>
                </a:solidFill>
                <a:hlinkClick r:id="rId5"/>
              </a:rPr>
              <a:t>linkedin.com/in/yodiaditya</a:t>
            </a:r>
            <a:endParaRPr sz="2200">
              <a:solidFill>
                <a:schemeClr val="dk2"/>
              </a:solidFill>
            </a:endParaRPr>
          </a:p>
          <a:p>
            <a:pPr indent="0" lvl="0" marL="0" rtl="0" algn="l">
              <a:spcBef>
                <a:spcPts val="0"/>
              </a:spcBef>
              <a:spcAft>
                <a:spcPts val="0"/>
              </a:spcAft>
              <a:buClr>
                <a:schemeClr val="dk1"/>
              </a:buClr>
              <a:buSzPts val="1100"/>
              <a:buFont typeface="Arial"/>
              <a:buNone/>
            </a:pPr>
            <a:r>
              <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a:solidFill>
                  <a:schemeClr val="dk2"/>
                </a:solidFill>
              </a:rPr>
              <a:t>Github</a:t>
            </a:r>
            <a:endParaRPr sz="2200">
              <a:solidFill>
                <a:schemeClr val="dk2"/>
              </a:solidFill>
            </a:endParaRPr>
          </a:p>
          <a:p>
            <a:pPr indent="0" lvl="0" marL="0" rtl="0" algn="l">
              <a:spcBef>
                <a:spcPts val="0"/>
              </a:spcBef>
              <a:spcAft>
                <a:spcPts val="0"/>
              </a:spcAft>
              <a:buClr>
                <a:schemeClr val="dk1"/>
              </a:buClr>
              <a:buSzPts val="1100"/>
              <a:buFont typeface="Arial"/>
              <a:buNone/>
            </a:pPr>
            <a:r>
              <a:rPr lang="en" sz="2200" u="sng">
                <a:solidFill>
                  <a:schemeClr val="hlink"/>
                </a:solidFill>
                <a:hlinkClick r:id="rId6"/>
              </a:rPr>
              <a:t>https://github.com/yodiaditya</a:t>
            </a:r>
            <a:endParaRPr sz="2200">
              <a:solidFill>
                <a:schemeClr val="dk2"/>
              </a:solidFill>
            </a:endParaRPr>
          </a:p>
          <a:p>
            <a:pPr indent="0" lvl="0" marL="0" rtl="0" algn="l">
              <a:spcBef>
                <a:spcPts val="0"/>
              </a:spcBef>
              <a:spcAft>
                <a:spcPts val="0"/>
              </a:spcAft>
              <a:buClr>
                <a:schemeClr val="dk1"/>
              </a:buClr>
              <a:buSzPts val="1100"/>
              <a:buFont typeface="Arial"/>
              <a:buNone/>
            </a:pPr>
            <a:r>
              <a:t/>
            </a:r>
            <a:endParaRPr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272013" y="292063"/>
            <a:ext cx="491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solidFill>
                  <a:srgbClr val="5CDB6D"/>
                </a:solidFill>
              </a:rPr>
              <a:t>Statistics</a:t>
            </a:r>
            <a:endParaRPr b="0" sz="2900">
              <a:solidFill>
                <a:srgbClr val="5CDB6D"/>
              </a:solidFill>
            </a:endParaRPr>
          </a:p>
        </p:txBody>
      </p:sp>
      <p:pic>
        <p:nvPicPr>
          <p:cNvPr id="97" name="Google Shape;97;p16"/>
          <p:cNvPicPr preferRelativeResize="0"/>
          <p:nvPr/>
        </p:nvPicPr>
        <p:blipFill>
          <a:blip r:embed="rId3">
            <a:alphaModFix/>
          </a:blip>
          <a:stretch>
            <a:fillRect/>
          </a:stretch>
        </p:blipFill>
        <p:spPr>
          <a:xfrm>
            <a:off x="272025" y="922300"/>
            <a:ext cx="4299974" cy="3941282"/>
          </a:xfrm>
          <a:prstGeom prst="rect">
            <a:avLst/>
          </a:prstGeom>
          <a:noFill/>
          <a:ln>
            <a:noFill/>
          </a:ln>
        </p:spPr>
      </p:pic>
      <p:sp>
        <p:nvSpPr>
          <p:cNvPr id="98" name="Google Shape;98;p16"/>
          <p:cNvSpPr txBox="1"/>
          <p:nvPr/>
        </p:nvSpPr>
        <p:spPr>
          <a:xfrm>
            <a:off x="5596875" y="1329075"/>
            <a:ext cx="300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oogle Sans Medium"/>
                <a:ea typeface="Google Sans Medium"/>
                <a:cs typeface="Google Sans Medium"/>
                <a:sym typeface="Google Sans Medium"/>
              </a:rPr>
              <a:t>Estimated 1 Billion views per day</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4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400">
                <a:solidFill>
                  <a:schemeClr val="lt1"/>
                </a:solidFill>
                <a:latin typeface="Google Sans Medium"/>
                <a:ea typeface="Google Sans Medium"/>
                <a:cs typeface="Google Sans Medium"/>
                <a:sym typeface="Google Sans Medium"/>
              </a:rPr>
              <a:t>34 million TikTok videos are uploaded daily</a:t>
            </a:r>
            <a:endParaRPr sz="24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0" y="11"/>
            <a:ext cx="9143998" cy="4217378"/>
          </a:xfrm>
          <a:prstGeom prst="rect">
            <a:avLst/>
          </a:prstGeom>
          <a:noFill/>
          <a:ln>
            <a:noFill/>
          </a:ln>
        </p:spPr>
      </p:pic>
      <p:pic>
        <p:nvPicPr>
          <p:cNvPr id="104" name="Google Shape;104;p17"/>
          <p:cNvPicPr preferRelativeResize="0"/>
          <p:nvPr/>
        </p:nvPicPr>
        <p:blipFill>
          <a:blip r:embed="rId4">
            <a:alphaModFix/>
          </a:blip>
          <a:stretch>
            <a:fillRect/>
          </a:stretch>
        </p:blipFill>
        <p:spPr>
          <a:xfrm>
            <a:off x="608950" y="801557"/>
            <a:ext cx="4409963" cy="2374693"/>
          </a:xfrm>
          <a:prstGeom prst="rect">
            <a:avLst/>
          </a:prstGeom>
          <a:noFill/>
          <a:ln>
            <a:noFill/>
          </a:ln>
        </p:spPr>
      </p:pic>
      <p:pic>
        <p:nvPicPr>
          <p:cNvPr id="105" name="Google Shape;105;p17"/>
          <p:cNvPicPr preferRelativeResize="0"/>
          <p:nvPr/>
        </p:nvPicPr>
        <p:blipFill>
          <a:blip r:embed="rId5">
            <a:alphaModFix/>
          </a:blip>
          <a:stretch>
            <a:fillRect/>
          </a:stretch>
        </p:blipFill>
        <p:spPr>
          <a:xfrm>
            <a:off x="837332" y="980285"/>
            <a:ext cx="1234701" cy="864253"/>
          </a:xfrm>
          <a:prstGeom prst="rect">
            <a:avLst/>
          </a:prstGeom>
          <a:noFill/>
          <a:ln>
            <a:noFill/>
          </a:ln>
        </p:spPr>
      </p:pic>
      <p:pic>
        <p:nvPicPr>
          <p:cNvPr id="106" name="Google Shape;106;p17"/>
          <p:cNvPicPr preferRelativeResize="0"/>
          <p:nvPr/>
        </p:nvPicPr>
        <p:blipFill>
          <a:blip r:embed="rId6">
            <a:alphaModFix/>
          </a:blip>
          <a:stretch>
            <a:fillRect/>
          </a:stretch>
        </p:blipFill>
        <p:spPr>
          <a:xfrm>
            <a:off x="7" y="4217409"/>
            <a:ext cx="1324898" cy="910761"/>
          </a:xfrm>
          <a:prstGeom prst="rect">
            <a:avLst/>
          </a:prstGeom>
          <a:noFill/>
          <a:ln>
            <a:noFill/>
          </a:ln>
        </p:spPr>
      </p:pic>
      <p:pic>
        <p:nvPicPr>
          <p:cNvPr id="107" name="Google Shape;107;p17"/>
          <p:cNvPicPr preferRelativeResize="0"/>
          <p:nvPr/>
        </p:nvPicPr>
        <p:blipFill>
          <a:blip r:embed="rId7">
            <a:alphaModFix/>
          </a:blip>
          <a:stretch>
            <a:fillRect/>
          </a:stretch>
        </p:blipFill>
        <p:spPr>
          <a:xfrm>
            <a:off x="3783295" y="1379936"/>
            <a:ext cx="1264031" cy="868924"/>
          </a:xfrm>
          <a:prstGeom prst="rect">
            <a:avLst/>
          </a:prstGeom>
          <a:noFill/>
          <a:ln>
            <a:noFill/>
          </a:ln>
        </p:spPr>
      </p:pic>
      <p:pic>
        <p:nvPicPr>
          <p:cNvPr id="108" name="Google Shape;108;p17"/>
          <p:cNvPicPr preferRelativeResize="0"/>
          <p:nvPr/>
        </p:nvPicPr>
        <p:blipFill>
          <a:blip r:embed="rId8">
            <a:alphaModFix/>
          </a:blip>
          <a:stretch>
            <a:fillRect/>
          </a:stretch>
        </p:blipFill>
        <p:spPr>
          <a:xfrm>
            <a:off x="813885" y="4106100"/>
            <a:ext cx="1161683" cy="798559"/>
          </a:xfrm>
          <a:prstGeom prst="rect">
            <a:avLst/>
          </a:prstGeom>
          <a:noFill/>
          <a:ln>
            <a:noFill/>
          </a:ln>
        </p:spPr>
      </p:pic>
      <p:pic>
        <p:nvPicPr>
          <p:cNvPr id="109" name="Google Shape;109;p17"/>
          <p:cNvPicPr preferRelativeResize="0"/>
          <p:nvPr/>
        </p:nvPicPr>
        <p:blipFill>
          <a:blip r:embed="rId9">
            <a:alphaModFix/>
          </a:blip>
          <a:stretch>
            <a:fillRect/>
          </a:stretch>
        </p:blipFill>
        <p:spPr>
          <a:xfrm>
            <a:off x="2181919" y="2546058"/>
            <a:ext cx="1264024" cy="868917"/>
          </a:xfrm>
          <a:prstGeom prst="rect">
            <a:avLst/>
          </a:prstGeom>
          <a:noFill/>
          <a:ln>
            <a:noFill/>
          </a:ln>
        </p:spPr>
      </p:pic>
      <p:pic>
        <p:nvPicPr>
          <p:cNvPr id="110" name="Google Shape;110;p17"/>
          <p:cNvPicPr preferRelativeResize="0"/>
          <p:nvPr/>
        </p:nvPicPr>
        <p:blipFill>
          <a:blip r:embed="rId10">
            <a:alphaModFix/>
          </a:blip>
          <a:stretch>
            <a:fillRect/>
          </a:stretch>
        </p:blipFill>
        <p:spPr>
          <a:xfrm>
            <a:off x="3655836" y="2298316"/>
            <a:ext cx="1372719" cy="943626"/>
          </a:xfrm>
          <a:prstGeom prst="rect">
            <a:avLst/>
          </a:prstGeom>
          <a:noFill/>
          <a:ln>
            <a:noFill/>
          </a:ln>
        </p:spPr>
      </p:pic>
      <p:pic>
        <p:nvPicPr>
          <p:cNvPr id="111" name="Google Shape;111;p17"/>
          <p:cNvPicPr preferRelativeResize="0"/>
          <p:nvPr/>
        </p:nvPicPr>
        <p:blipFill>
          <a:blip r:embed="rId11">
            <a:alphaModFix/>
          </a:blip>
          <a:stretch>
            <a:fillRect/>
          </a:stretch>
        </p:blipFill>
        <p:spPr>
          <a:xfrm>
            <a:off x="6725883" y="551220"/>
            <a:ext cx="1772775" cy="1218650"/>
          </a:xfrm>
          <a:prstGeom prst="rect">
            <a:avLst/>
          </a:prstGeom>
          <a:noFill/>
          <a:ln>
            <a:noFill/>
          </a:ln>
        </p:spPr>
      </p:pic>
      <p:pic>
        <p:nvPicPr>
          <p:cNvPr id="112" name="Google Shape;112;p17"/>
          <p:cNvPicPr preferRelativeResize="0"/>
          <p:nvPr/>
        </p:nvPicPr>
        <p:blipFill>
          <a:blip r:embed="rId12">
            <a:alphaModFix/>
          </a:blip>
          <a:stretch>
            <a:fillRect/>
          </a:stretch>
        </p:blipFill>
        <p:spPr>
          <a:xfrm>
            <a:off x="2892350" y="2248853"/>
            <a:ext cx="6251650" cy="2883374"/>
          </a:xfrm>
          <a:prstGeom prst="rect">
            <a:avLst/>
          </a:prstGeom>
          <a:noFill/>
          <a:ln>
            <a:noFill/>
          </a:ln>
        </p:spPr>
      </p:pic>
      <p:pic>
        <p:nvPicPr>
          <p:cNvPr id="113" name="Google Shape;113;p17"/>
          <p:cNvPicPr preferRelativeResize="0"/>
          <p:nvPr/>
        </p:nvPicPr>
        <p:blipFill>
          <a:blip r:embed="rId13">
            <a:alphaModFix/>
          </a:blip>
          <a:stretch>
            <a:fillRect/>
          </a:stretch>
        </p:blipFill>
        <p:spPr>
          <a:xfrm>
            <a:off x="1180500" y="3582149"/>
            <a:ext cx="3552450" cy="1550075"/>
          </a:xfrm>
          <a:prstGeom prst="rect">
            <a:avLst/>
          </a:prstGeom>
          <a:noFill/>
          <a:ln>
            <a:noFill/>
          </a:ln>
        </p:spPr>
      </p:pic>
      <p:sp>
        <p:nvSpPr>
          <p:cNvPr id="114" name="Google Shape;114;p17"/>
          <p:cNvSpPr/>
          <p:nvPr/>
        </p:nvSpPr>
        <p:spPr>
          <a:xfrm>
            <a:off x="2046475" y="2005500"/>
            <a:ext cx="4917600" cy="11325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Google Sans"/>
                <a:ea typeface="Google Sans"/>
                <a:cs typeface="Google Sans"/>
                <a:sym typeface="Google Sans"/>
              </a:rPr>
              <a:t>How to deal with these videos ?</a:t>
            </a:r>
            <a:endParaRPr b="1" sz="2200">
              <a:solidFill>
                <a:schemeClr val="lt1"/>
              </a:solidFill>
              <a:latin typeface="Google Sans"/>
              <a:ea typeface="Google Sans"/>
              <a:cs typeface="Google Sans"/>
              <a:sym typeface="Google Sans"/>
            </a:endParaRPr>
          </a:p>
        </p:txBody>
      </p:sp>
      <p:pic>
        <p:nvPicPr>
          <p:cNvPr id="115" name="Google Shape;115;p17"/>
          <p:cNvPicPr preferRelativeResize="0"/>
          <p:nvPr/>
        </p:nvPicPr>
        <p:blipFill>
          <a:blip r:embed="rId14">
            <a:alphaModFix/>
          </a:blip>
          <a:stretch>
            <a:fillRect/>
          </a:stretch>
        </p:blipFill>
        <p:spPr>
          <a:xfrm>
            <a:off x="5591575" y="3542543"/>
            <a:ext cx="3552427" cy="1550075"/>
          </a:xfrm>
          <a:prstGeom prst="rect">
            <a:avLst/>
          </a:prstGeom>
          <a:noFill/>
          <a:ln>
            <a:noFill/>
          </a:ln>
        </p:spPr>
      </p:pic>
      <p:pic>
        <p:nvPicPr>
          <p:cNvPr id="116" name="Google Shape;116;p17"/>
          <p:cNvPicPr preferRelativeResize="0"/>
          <p:nvPr/>
        </p:nvPicPr>
        <p:blipFill>
          <a:blip r:embed="rId15">
            <a:alphaModFix/>
          </a:blip>
          <a:stretch>
            <a:fillRect/>
          </a:stretch>
        </p:blipFill>
        <p:spPr>
          <a:xfrm>
            <a:off x="4306425" y="-6"/>
            <a:ext cx="4369476" cy="1279975"/>
          </a:xfrm>
          <a:prstGeom prst="rect">
            <a:avLst/>
          </a:prstGeom>
          <a:noFill/>
          <a:ln>
            <a:noFill/>
          </a:ln>
        </p:spPr>
      </p:pic>
      <p:pic>
        <p:nvPicPr>
          <p:cNvPr id="117" name="Google Shape;117;p17"/>
          <p:cNvPicPr preferRelativeResize="0"/>
          <p:nvPr/>
        </p:nvPicPr>
        <p:blipFill>
          <a:blip r:embed="rId16">
            <a:alphaModFix/>
          </a:blip>
          <a:stretch>
            <a:fillRect/>
          </a:stretch>
        </p:blipFill>
        <p:spPr>
          <a:xfrm>
            <a:off x="4732950" y="190994"/>
            <a:ext cx="2057400" cy="1814513"/>
          </a:xfrm>
          <a:prstGeom prst="rect">
            <a:avLst/>
          </a:prstGeom>
          <a:noFill/>
          <a:ln>
            <a:noFill/>
          </a:ln>
        </p:spPr>
      </p:pic>
      <p:pic>
        <p:nvPicPr>
          <p:cNvPr id="118" name="Google Shape;118;p17"/>
          <p:cNvPicPr preferRelativeResize="0"/>
          <p:nvPr/>
        </p:nvPicPr>
        <p:blipFill>
          <a:blip r:embed="rId17">
            <a:alphaModFix/>
          </a:blip>
          <a:stretch>
            <a:fillRect/>
          </a:stretch>
        </p:blipFill>
        <p:spPr>
          <a:xfrm>
            <a:off x="1817875" y="3291419"/>
            <a:ext cx="1992125" cy="175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D8D8"/>
        </a:solidFill>
      </p:bgPr>
    </p:bg>
    <p:spTree>
      <p:nvGrpSpPr>
        <p:cNvPr id="122" name="Shape 122"/>
        <p:cNvGrpSpPr/>
        <p:nvPr/>
      </p:nvGrpSpPr>
      <p:grpSpPr>
        <a:xfrm>
          <a:off x="0" y="0"/>
          <a:ext cx="0" cy="0"/>
          <a:chOff x="0" y="0"/>
          <a:chExt cx="0" cy="0"/>
        </a:xfrm>
      </p:grpSpPr>
      <p:sp>
        <p:nvSpPr>
          <p:cNvPr id="123" name="Google Shape;123;p18"/>
          <p:cNvSpPr txBox="1"/>
          <p:nvPr>
            <p:ph type="title"/>
          </p:nvPr>
        </p:nvSpPr>
        <p:spPr>
          <a:xfrm>
            <a:off x="272028" y="292075"/>
            <a:ext cx="6205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900"/>
              <a:t>What you will get in next 17 minutes</a:t>
            </a:r>
            <a:endParaRPr b="0" sz="2900"/>
          </a:p>
        </p:txBody>
      </p:sp>
      <p:pic>
        <p:nvPicPr>
          <p:cNvPr id="124" name="Google Shape;124;p18"/>
          <p:cNvPicPr preferRelativeResize="0"/>
          <p:nvPr/>
        </p:nvPicPr>
        <p:blipFill rotWithShape="1">
          <a:blip r:embed="rId3">
            <a:alphaModFix/>
          </a:blip>
          <a:srcRect b="0" l="0" r="0" t="0"/>
          <a:stretch/>
        </p:blipFill>
        <p:spPr>
          <a:xfrm>
            <a:off x="-2231825" y="1501875"/>
            <a:ext cx="1985869" cy="1985848"/>
          </a:xfrm>
          <a:prstGeom prst="rect">
            <a:avLst/>
          </a:prstGeom>
          <a:noFill/>
          <a:ln>
            <a:noFill/>
          </a:ln>
        </p:spPr>
      </p:pic>
      <p:sp>
        <p:nvSpPr>
          <p:cNvPr id="125" name="Google Shape;125;p18"/>
          <p:cNvSpPr/>
          <p:nvPr/>
        </p:nvSpPr>
        <p:spPr>
          <a:xfrm>
            <a:off x="1365250" y="1103325"/>
            <a:ext cx="45243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Intro: Recommendation System</a:t>
            </a:r>
            <a:endParaRPr sz="2200">
              <a:latin typeface="Google Sans"/>
              <a:ea typeface="Google Sans"/>
              <a:cs typeface="Google Sans"/>
              <a:sym typeface="Google Sans"/>
            </a:endParaRPr>
          </a:p>
        </p:txBody>
      </p:sp>
      <p:sp>
        <p:nvSpPr>
          <p:cNvPr id="126" name="Google Shape;126;p18"/>
          <p:cNvSpPr/>
          <p:nvPr/>
        </p:nvSpPr>
        <p:spPr>
          <a:xfrm>
            <a:off x="1365250" y="1873238"/>
            <a:ext cx="65088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Architecture: Raw Dataset to Final Results   </a:t>
            </a:r>
            <a:endParaRPr sz="2200">
              <a:latin typeface="Google Sans"/>
              <a:ea typeface="Google Sans"/>
              <a:cs typeface="Google Sans"/>
              <a:sym typeface="Google Sans"/>
            </a:endParaRPr>
          </a:p>
        </p:txBody>
      </p:sp>
      <p:pic>
        <p:nvPicPr>
          <p:cNvPr id="127" name="Google Shape;127;p18"/>
          <p:cNvPicPr preferRelativeResize="0"/>
          <p:nvPr/>
        </p:nvPicPr>
        <p:blipFill rotWithShape="1">
          <a:blip r:embed="rId4">
            <a:alphaModFix/>
          </a:blip>
          <a:srcRect b="29113" l="0" r="0" t="0"/>
          <a:stretch/>
        </p:blipFill>
        <p:spPr>
          <a:xfrm>
            <a:off x="370625" y="1084715"/>
            <a:ext cx="731703" cy="629423"/>
          </a:xfrm>
          <a:prstGeom prst="rect">
            <a:avLst/>
          </a:prstGeom>
          <a:noFill/>
          <a:ln>
            <a:noFill/>
          </a:ln>
        </p:spPr>
      </p:pic>
      <p:pic>
        <p:nvPicPr>
          <p:cNvPr id="128" name="Google Shape;128;p18"/>
          <p:cNvPicPr preferRelativeResize="0"/>
          <p:nvPr/>
        </p:nvPicPr>
        <p:blipFill rotWithShape="1">
          <a:blip r:embed="rId5">
            <a:alphaModFix/>
          </a:blip>
          <a:srcRect b="29113" l="0" r="0" t="0"/>
          <a:stretch/>
        </p:blipFill>
        <p:spPr>
          <a:xfrm>
            <a:off x="373859" y="1854640"/>
            <a:ext cx="725239" cy="629422"/>
          </a:xfrm>
          <a:prstGeom prst="rect">
            <a:avLst/>
          </a:prstGeom>
          <a:noFill/>
          <a:ln>
            <a:noFill/>
          </a:ln>
        </p:spPr>
      </p:pic>
      <p:pic>
        <p:nvPicPr>
          <p:cNvPr id="129" name="Google Shape;129;p18"/>
          <p:cNvPicPr preferRelativeResize="0"/>
          <p:nvPr/>
        </p:nvPicPr>
        <p:blipFill rotWithShape="1">
          <a:blip r:embed="rId6">
            <a:alphaModFix/>
          </a:blip>
          <a:srcRect b="29113" l="0" r="0" t="0"/>
          <a:stretch/>
        </p:blipFill>
        <p:spPr>
          <a:xfrm>
            <a:off x="373855" y="2624565"/>
            <a:ext cx="725248" cy="629422"/>
          </a:xfrm>
          <a:prstGeom prst="rect">
            <a:avLst/>
          </a:prstGeom>
          <a:noFill/>
          <a:ln>
            <a:noFill/>
          </a:ln>
        </p:spPr>
      </p:pic>
      <p:pic>
        <p:nvPicPr>
          <p:cNvPr id="130" name="Google Shape;130;p18"/>
          <p:cNvPicPr preferRelativeResize="0"/>
          <p:nvPr/>
        </p:nvPicPr>
        <p:blipFill rotWithShape="1">
          <a:blip r:embed="rId7">
            <a:alphaModFix/>
          </a:blip>
          <a:srcRect b="29113" l="0" r="0" t="0"/>
          <a:stretch/>
        </p:blipFill>
        <p:spPr>
          <a:xfrm>
            <a:off x="373852" y="3394488"/>
            <a:ext cx="725248" cy="629422"/>
          </a:xfrm>
          <a:prstGeom prst="rect">
            <a:avLst/>
          </a:prstGeom>
          <a:noFill/>
          <a:ln>
            <a:noFill/>
          </a:ln>
        </p:spPr>
      </p:pic>
      <p:sp>
        <p:nvSpPr>
          <p:cNvPr id="131" name="Google Shape;131;p18"/>
          <p:cNvSpPr/>
          <p:nvPr/>
        </p:nvSpPr>
        <p:spPr>
          <a:xfrm>
            <a:off x="1365250" y="2643175"/>
            <a:ext cx="35079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Code (Yes, its code!)</a:t>
            </a:r>
            <a:endParaRPr sz="2200">
              <a:latin typeface="Google Sans"/>
              <a:ea typeface="Google Sans"/>
              <a:cs typeface="Google Sans"/>
              <a:sym typeface="Google Sans"/>
            </a:endParaRPr>
          </a:p>
        </p:txBody>
      </p:sp>
      <p:sp>
        <p:nvSpPr>
          <p:cNvPr id="132" name="Google Shape;132;p18"/>
          <p:cNvSpPr/>
          <p:nvPr/>
        </p:nvSpPr>
        <p:spPr>
          <a:xfrm>
            <a:off x="1365250" y="3413113"/>
            <a:ext cx="4524300" cy="592200"/>
          </a:xfrm>
          <a:prstGeom prst="roundRect">
            <a:avLst>
              <a:gd fmla="val 50000" name="adj"/>
            </a:avLst>
          </a:prstGeom>
          <a:solidFill>
            <a:srgbClr val="E94235"/>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Tips to Scale</a:t>
            </a:r>
            <a:endParaRPr sz="2200">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36" name="Shape 136"/>
        <p:cNvGrpSpPr/>
        <p:nvPr/>
      </p:nvGrpSpPr>
      <p:grpSpPr>
        <a:xfrm>
          <a:off x="0" y="0"/>
          <a:ext cx="0" cy="0"/>
          <a:chOff x="0" y="0"/>
          <a:chExt cx="0" cy="0"/>
        </a:xfrm>
      </p:grpSpPr>
      <p:sp>
        <p:nvSpPr>
          <p:cNvPr id="137" name="Google Shape;137;p19"/>
          <p:cNvSpPr txBox="1"/>
          <p:nvPr/>
        </p:nvSpPr>
        <p:spPr>
          <a:xfrm>
            <a:off x="621775" y="660600"/>
            <a:ext cx="5228100" cy="443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D93025"/>
                </a:solidFill>
                <a:latin typeface="Google Sans"/>
                <a:ea typeface="Google Sans"/>
                <a:cs typeface="Google Sans"/>
                <a:sym typeface="Google Sans"/>
              </a:rPr>
              <a:t>A bit about myself</a:t>
            </a:r>
            <a:endParaRPr sz="2300">
              <a:solidFill>
                <a:srgbClr val="D93025"/>
              </a:solidFill>
              <a:latin typeface="Google Sans"/>
              <a:ea typeface="Google Sans"/>
              <a:cs typeface="Google Sans"/>
              <a:sym typeface="Google Sans"/>
            </a:endParaRPr>
          </a:p>
          <a:p>
            <a:pPr indent="0" lvl="0" marL="0" rtl="0" algn="l">
              <a:spcBef>
                <a:spcPts val="0"/>
              </a:spcBef>
              <a:spcAft>
                <a:spcPts val="0"/>
              </a:spcAft>
              <a:buNone/>
            </a:pPr>
            <a:r>
              <a:t/>
            </a:r>
            <a:endParaRPr sz="2600">
              <a:solidFill>
                <a:srgbClr val="D93025"/>
              </a:solidFill>
              <a:latin typeface="Roboto Mono Light"/>
              <a:ea typeface="Roboto Mono Light"/>
              <a:cs typeface="Roboto Mono Light"/>
              <a:sym typeface="Roboto Mono Light"/>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Build short-videos recommendation at scale in production serving millions of users</a:t>
            </a:r>
            <a:br>
              <a:rPr lang="en" sz="1700">
                <a:solidFill>
                  <a:srgbClr val="1E1E1E"/>
                </a:solidFill>
                <a:latin typeface="Google Sans"/>
                <a:ea typeface="Google Sans"/>
                <a:cs typeface="Google Sans"/>
                <a:sym typeface="Google Sans"/>
              </a:rPr>
            </a:br>
            <a:endParaRPr sz="1700">
              <a:solidFill>
                <a:srgbClr val="1E1E1E"/>
              </a:solidFill>
              <a:latin typeface="Google Sans"/>
              <a:ea typeface="Google Sans"/>
              <a:cs typeface="Google Sans"/>
              <a:sym typeface="Google Sans"/>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Certified Google Cloud Professional Machine Learning Engineer (PMLE).</a:t>
            </a:r>
            <a:br>
              <a:rPr lang="en" sz="1700">
                <a:solidFill>
                  <a:srgbClr val="1E1E1E"/>
                </a:solidFill>
                <a:latin typeface="Google Sans"/>
                <a:ea typeface="Google Sans"/>
                <a:cs typeface="Google Sans"/>
                <a:sym typeface="Google Sans"/>
              </a:rPr>
            </a:br>
            <a:endParaRPr sz="1700">
              <a:solidFill>
                <a:srgbClr val="1E1E1E"/>
              </a:solidFill>
              <a:latin typeface="Google Sans"/>
              <a:ea typeface="Google Sans"/>
              <a:cs typeface="Google Sans"/>
              <a:sym typeface="Google Sans"/>
            </a:endParaRPr>
          </a:p>
          <a:p>
            <a:pPr indent="-336550" lvl="0" marL="457200" rtl="0" algn="l">
              <a:lnSpc>
                <a:spcPct val="115000"/>
              </a:lnSpc>
              <a:spcBef>
                <a:spcPts val="0"/>
              </a:spcBef>
              <a:spcAft>
                <a:spcPts val="0"/>
              </a:spcAft>
              <a:buClr>
                <a:srgbClr val="1E1E1E"/>
              </a:buClr>
              <a:buSzPts val="1700"/>
              <a:buFont typeface="Google Sans"/>
              <a:buChar char="●"/>
            </a:pPr>
            <a:r>
              <a:rPr lang="en" sz="1700">
                <a:solidFill>
                  <a:srgbClr val="1E1E1E"/>
                </a:solidFill>
                <a:latin typeface="Google Sans"/>
                <a:ea typeface="Google Sans"/>
                <a:cs typeface="Google Sans"/>
                <a:sym typeface="Google Sans"/>
              </a:rPr>
              <a:t>15 years working experience multi-domains and loves open-source ! </a:t>
            </a:r>
            <a:br>
              <a:rPr lang="en" sz="1700">
                <a:solidFill>
                  <a:srgbClr val="1E1E1E"/>
                </a:solidFill>
                <a:latin typeface="Google Sans"/>
                <a:ea typeface="Google Sans"/>
                <a:cs typeface="Google Sans"/>
                <a:sym typeface="Google Sans"/>
              </a:rPr>
            </a:br>
            <a:r>
              <a:rPr lang="en" sz="1700" u="sng">
                <a:solidFill>
                  <a:schemeClr val="hlink"/>
                </a:solidFill>
                <a:latin typeface="Google Sans"/>
                <a:ea typeface="Google Sans"/>
                <a:cs typeface="Google Sans"/>
                <a:sym typeface="Google Sans"/>
                <a:hlinkClick r:id="rId3"/>
              </a:rPr>
              <a:t>https://github.com/yodiaditya</a:t>
            </a:r>
            <a:endParaRPr sz="1700">
              <a:solidFill>
                <a:srgbClr val="1E1E1E"/>
              </a:solidFill>
              <a:latin typeface="Google Sans"/>
              <a:ea typeface="Google Sans"/>
              <a:cs typeface="Google Sans"/>
              <a:sym typeface="Google Sans"/>
            </a:endParaRPr>
          </a:p>
          <a:p>
            <a:pPr indent="0" lvl="0" marL="0" rtl="0" algn="l">
              <a:lnSpc>
                <a:spcPct val="115000"/>
              </a:lnSpc>
              <a:spcBef>
                <a:spcPts val="1200"/>
              </a:spcBef>
              <a:spcAft>
                <a:spcPts val="0"/>
              </a:spcAft>
              <a:buNone/>
            </a:pPr>
            <a:r>
              <a:t/>
            </a:r>
            <a:endParaRPr sz="1500">
              <a:solidFill>
                <a:srgbClr val="1E1E1E"/>
              </a:solidFill>
              <a:latin typeface="Google Sans"/>
              <a:ea typeface="Google Sans"/>
              <a:cs typeface="Google Sans"/>
              <a:sym typeface="Google Sans"/>
            </a:endParaRPr>
          </a:p>
          <a:p>
            <a:pPr indent="0" lvl="0" marL="0" rtl="0" algn="l">
              <a:spcBef>
                <a:spcPts val="2600"/>
              </a:spcBef>
              <a:spcAft>
                <a:spcPts val="0"/>
              </a:spcAft>
              <a:buNone/>
            </a:pPr>
            <a:r>
              <a:t/>
            </a:r>
            <a:endParaRPr>
              <a:solidFill>
                <a:srgbClr val="D93025"/>
              </a:solidFill>
              <a:latin typeface="Google Sans"/>
              <a:ea typeface="Google Sans"/>
              <a:cs typeface="Google Sans"/>
              <a:sym typeface="Google Sans"/>
            </a:endParaRPr>
          </a:p>
        </p:txBody>
      </p:sp>
      <p:pic>
        <p:nvPicPr>
          <p:cNvPr descr="Google Shape;594;p28" id="138" name="Google Shape;138;p19"/>
          <p:cNvPicPr preferRelativeResize="0"/>
          <p:nvPr/>
        </p:nvPicPr>
        <p:blipFill rotWithShape="1">
          <a:blip r:embed="rId4">
            <a:alphaModFix/>
          </a:blip>
          <a:srcRect b="0" l="59" r="59" t="0"/>
          <a:stretch/>
        </p:blipFill>
        <p:spPr>
          <a:xfrm>
            <a:off x="701531" y="3852571"/>
            <a:ext cx="184751" cy="184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42" name="Shape 142"/>
        <p:cNvGrpSpPr/>
        <p:nvPr/>
      </p:nvGrpSpPr>
      <p:grpSpPr>
        <a:xfrm>
          <a:off x="0" y="0"/>
          <a:ext cx="0" cy="0"/>
          <a:chOff x="0" y="0"/>
          <a:chExt cx="0" cy="0"/>
        </a:xfrm>
      </p:grpSpPr>
      <p:grpSp>
        <p:nvGrpSpPr>
          <p:cNvPr id="143" name="Google Shape;143;p20"/>
          <p:cNvGrpSpPr/>
          <p:nvPr/>
        </p:nvGrpSpPr>
        <p:grpSpPr>
          <a:xfrm>
            <a:off x="709760" y="1275977"/>
            <a:ext cx="618175" cy="618175"/>
            <a:chOff x="0" y="0"/>
            <a:chExt cx="992574" cy="992574"/>
          </a:xfrm>
        </p:grpSpPr>
        <p:sp>
          <p:nvSpPr>
            <p:cNvPr id="144" name="Google Shape;144;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5" name="Google Shape;145;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6" name="Google Shape;146;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 name="Google Shape;147;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48" name="Google Shape;148;p20"/>
          <p:cNvGrpSpPr/>
          <p:nvPr/>
        </p:nvGrpSpPr>
        <p:grpSpPr>
          <a:xfrm>
            <a:off x="1667648" y="1275977"/>
            <a:ext cx="618175" cy="618175"/>
            <a:chOff x="0" y="0"/>
            <a:chExt cx="992574" cy="992574"/>
          </a:xfrm>
        </p:grpSpPr>
        <p:sp>
          <p:nvSpPr>
            <p:cNvPr id="149" name="Google Shape;149;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 name="Google Shape;150;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 name="Google Shape;151;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2" name="Google Shape;152;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53" name="Google Shape;153;p20"/>
          <p:cNvGrpSpPr/>
          <p:nvPr/>
        </p:nvGrpSpPr>
        <p:grpSpPr>
          <a:xfrm>
            <a:off x="2624314" y="1275977"/>
            <a:ext cx="618175" cy="618175"/>
            <a:chOff x="0" y="0"/>
            <a:chExt cx="992574" cy="992574"/>
          </a:xfrm>
        </p:grpSpPr>
        <p:sp>
          <p:nvSpPr>
            <p:cNvPr id="154" name="Google Shape;154;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 name="Google Shape;155;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6" name="Google Shape;156;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7" name="Google Shape;157;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158" name="Google Shape;158;p20"/>
          <p:cNvSpPr/>
          <p:nvPr/>
        </p:nvSpPr>
        <p:spPr>
          <a:xfrm>
            <a:off x="491900"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Short </a:t>
            </a:r>
            <a:endParaRPr sz="10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   </a:t>
            </a:r>
            <a:r>
              <a:rPr lang="en" sz="1000">
                <a:solidFill>
                  <a:srgbClr val="1E1E1E"/>
                </a:solidFill>
                <a:latin typeface="Google Sans"/>
                <a:ea typeface="Google Sans"/>
                <a:cs typeface="Google Sans"/>
                <a:sym typeface="Google Sans"/>
              </a:rPr>
              <a:t> </a:t>
            </a:r>
            <a:r>
              <a:rPr lang="en" sz="1000">
                <a:solidFill>
                  <a:srgbClr val="1E1E1E"/>
                </a:solidFill>
                <a:latin typeface="Google Sans"/>
                <a:ea typeface="Google Sans"/>
                <a:cs typeface="Google Sans"/>
                <a:sym typeface="Google Sans"/>
              </a:rPr>
              <a:t>A</a:t>
            </a:r>
            <a:endParaRPr sz="100">
              <a:solidFill>
                <a:srgbClr val="1E1E1E"/>
              </a:solidFill>
              <a:latin typeface="Roboto Mono Light"/>
              <a:ea typeface="Roboto Mono Light"/>
              <a:cs typeface="Roboto Mono Light"/>
              <a:sym typeface="Roboto Mono Light"/>
            </a:endParaRPr>
          </a:p>
        </p:txBody>
      </p:sp>
      <p:sp>
        <p:nvSpPr>
          <p:cNvPr id="159" name="Google Shape;159;p20"/>
          <p:cNvSpPr/>
          <p:nvPr/>
        </p:nvSpPr>
        <p:spPr>
          <a:xfrm>
            <a:off x="1326625"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B</a:t>
            </a:r>
            <a:endParaRPr sz="200">
              <a:solidFill>
                <a:srgbClr val="1E1E1E"/>
              </a:solidFill>
              <a:latin typeface="Roboto Mono Light"/>
              <a:ea typeface="Roboto Mono Light"/>
              <a:cs typeface="Roboto Mono Light"/>
              <a:sym typeface="Roboto Mono Light"/>
            </a:endParaRPr>
          </a:p>
        </p:txBody>
      </p:sp>
      <p:sp>
        <p:nvSpPr>
          <p:cNvPr id="160" name="Google Shape;160;p20"/>
          <p:cNvSpPr/>
          <p:nvPr/>
        </p:nvSpPr>
        <p:spPr>
          <a:xfrm>
            <a:off x="2161340" y="3376160"/>
            <a:ext cx="677700" cy="462600"/>
          </a:xfrm>
          <a:prstGeom prst="roundRect">
            <a:avLst>
              <a:gd fmla="val 18087" name="adj"/>
            </a:avLst>
          </a:prstGeom>
          <a:solidFill>
            <a:srgbClr val="E94235"/>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C</a:t>
            </a:r>
            <a:endParaRPr sz="100">
              <a:solidFill>
                <a:srgbClr val="1E1E1E"/>
              </a:solidFill>
              <a:latin typeface="Roboto Mono Light"/>
              <a:ea typeface="Roboto Mono Light"/>
              <a:cs typeface="Roboto Mono Light"/>
              <a:sym typeface="Roboto Mono Light"/>
            </a:endParaRPr>
          </a:p>
        </p:txBody>
      </p:sp>
      <p:sp>
        <p:nvSpPr>
          <p:cNvPr id="161" name="Google Shape;161;p20"/>
          <p:cNvSpPr/>
          <p:nvPr/>
        </p:nvSpPr>
        <p:spPr>
          <a:xfrm>
            <a:off x="2996065" y="3376160"/>
            <a:ext cx="677700" cy="4626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D</a:t>
            </a:r>
            <a:endParaRPr sz="200">
              <a:solidFill>
                <a:srgbClr val="1E1E1E"/>
              </a:solidFill>
              <a:latin typeface="Roboto Mono Light"/>
              <a:ea typeface="Roboto Mono Light"/>
              <a:cs typeface="Roboto Mono Light"/>
              <a:sym typeface="Roboto Mono Light"/>
            </a:endParaRPr>
          </a:p>
        </p:txBody>
      </p:sp>
      <p:cxnSp>
        <p:nvCxnSpPr>
          <p:cNvPr id="162" name="Google Shape;162;p20"/>
          <p:cNvCxnSpPr>
            <a:endCxn id="158" idx="0"/>
          </p:cNvCxnSpPr>
          <p:nvPr/>
        </p:nvCxnSpPr>
        <p:spPr>
          <a:xfrm flipH="1">
            <a:off x="830750" y="1949350"/>
            <a:ext cx="188100" cy="1426800"/>
          </a:xfrm>
          <a:prstGeom prst="straightConnector1">
            <a:avLst/>
          </a:prstGeom>
          <a:noFill/>
          <a:ln cap="flat" cmpd="sng" w="19050">
            <a:solidFill>
              <a:srgbClr val="1E1E1E"/>
            </a:solidFill>
            <a:prstDash val="solid"/>
            <a:round/>
            <a:headEnd len="med" w="med" type="none"/>
            <a:tailEnd len="med" w="med" type="stealth"/>
          </a:ln>
        </p:spPr>
      </p:cxnSp>
      <p:cxnSp>
        <p:nvCxnSpPr>
          <p:cNvPr id="163" name="Google Shape;163;p20"/>
          <p:cNvCxnSpPr>
            <a:endCxn id="160" idx="0"/>
          </p:cNvCxnSpPr>
          <p:nvPr/>
        </p:nvCxnSpPr>
        <p:spPr>
          <a:xfrm>
            <a:off x="2004290" y="1949360"/>
            <a:ext cx="495900" cy="1426800"/>
          </a:xfrm>
          <a:prstGeom prst="straightConnector1">
            <a:avLst/>
          </a:prstGeom>
          <a:noFill/>
          <a:ln cap="flat" cmpd="sng" w="19050">
            <a:solidFill>
              <a:srgbClr val="1E1E1E"/>
            </a:solidFill>
            <a:prstDash val="solid"/>
            <a:round/>
            <a:headEnd len="med" w="med" type="none"/>
            <a:tailEnd len="med" w="med" type="stealth"/>
          </a:ln>
        </p:spPr>
      </p:cxnSp>
      <p:cxnSp>
        <p:nvCxnSpPr>
          <p:cNvPr id="164" name="Google Shape;164;p20"/>
          <p:cNvCxnSpPr>
            <a:endCxn id="159" idx="0"/>
          </p:cNvCxnSpPr>
          <p:nvPr/>
        </p:nvCxnSpPr>
        <p:spPr>
          <a:xfrm>
            <a:off x="1018975" y="1949350"/>
            <a:ext cx="646500" cy="1426800"/>
          </a:xfrm>
          <a:prstGeom prst="straightConnector1">
            <a:avLst/>
          </a:prstGeom>
          <a:noFill/>
          <a:ln cap="flat" cmpd="sng" w="19050">
            <a:solidFill>
              <a:srgbClr val="1E1E1E"/>
            </a:solidFill>
            <a:prstDash val="solid"/>
            <a:round/>
            <a:headEnd len="med" w="med" type="none"/>
            <a:tailEnd len="med" w="med" type="stealth"/>
          </a:ln>
        </p:spPr>
      </p:cxnSp>
      <p:cxnSp>
        <p:nvCxnSpPr>
          <p:cNvPr id="165" name="Google Shape;165;p20"/>
          <p:cNvCxnSpPr>
            <a:endCxn id="158" idx="0"/>
          </p:cNvCxnSpPr>
          <p:nvPr/>
        </p:nvCxnSpPr>
        <p:spPr>
          <a:xfrm flipH="1">
            <a:off x="830750" y="1952350"/>
            <a:ext cx="1184700" cy="1423800"/>
          </a:xfrm>
          <a:prstGeom prst="straightConnector1">
            <a:avLst/>
          </a:prstGeom>
          <a:noFill/>
          <a:ln cap="flat" cmpd="sng" w="19050">
            <a:solidFill>
              <a:srgbClr val="1E1E1E"/>
            </a:solidFill>
            <a:prstDash val="solid"/>
            <a:round/>
            <a:headEnd len="med" w="med" type="none"/>
            <a:tailEnd len="med" w="med" type="stealth"/>
          </a:ln>
        </p:spPr>
      </p:cxnSp>
      <p:cxnSp>
        <p:nvCxnSpPr>
          <p:cNvPr id="166" name="Google Shape;166;p20"/>
          <p:cNvCxnSpPr/>
          <p:nvPr/>
        </p:nvCxnSpPr>
        <p:spPr>
          <a:xfrm>
            <a:off x="2943642" y="1909809"/>
            <a:ext cx="414900" cy="1466400"/>
          </a:xfrm>
          <a:prstGeom prst="straightConnector1">
            <a:avLst/>
          </a:prstGeom>
          <a:noFill/>
          <a:ln cap="flat" cmpd="sng" w="19050">
            <a:solidFill>
              <a:srgbClr val="1E1E1E"/>
            </a:solidFill>
            <a:prstDash val="solid"/>
            <a:round/>
            <a:headEnd len="med" w="med" type="none"/>
            <a:tailEnd len="med" w="med" type="stealth"/>
          </a:ln>
        </p:spPr>
      </p:cxnSp>
      <p:cxnSp>
        <p:nvCxnSpPr>
          <p:cNvPr id="167" name="Google Shape;167;p20"/>
          <p:cNvCxnSpPr>
            <a:endCxn id="159" idx="0"/>
          </p:cNvCxnSpPr>
          <p:nvPr/>
        </p:nvCxnSpPr>
        <p:spPr>
          <a:xfrm flipH="1">
            <a:off x="1665475" y="1910050"/>
            <a:ext cx="1278300" cy="1466100"/>
          </a:xfrm>
          <a:prstGeom prst="straightConnector1">
            <a:avLst/>
          </a:prstGeom>
          <a:noFill/>
          <a:ln cap="flat" cmpd="sng" w="19050">
            <a:solidFill>
              <a:srgbClr val="1E1E1E"/>
            </a:solidFill>
            <a:prstDash val="solid"/>
            <a:round/>
            <a:headEnd len="med" w="med" type="none"/>
            <a:tailEnd len="med" w="med" type="stealth"/>
          </a:ln>
        </p:spPr>
      </p:cxnSp>
      <p:cxnSp>
        <p:nvCxnSpPr>
          <p:cNvPr id="168" name="Google Shape;168;p20"/>
          <p:cNvCxnSpPr>
            <a:stCxn id="158" idx="2"/>
            <a:endCxn id="159" idx="2"/>
          </p:cNvCxnSpPr>
          <p:nvPr/>
        </p:nvCxnSpPr>
        <p:spPr>
          <a:xfrm flipH="1" rot="-5400000">
            <a:off x="1247750" y="3421750"/>
            <a:ext cx="600" cy="834600"/>
          </a:xfrm>
          <a:prstGeom prst="curvedConnector3">
            <a:avLst>
              <a:gd fmla="val 99883265" name="adj1"/>
            </a:avLst>
          </a:prstGeom>
          <a:noFill/>
          <a:ln cap="flat" cmpd="sng" w="19050">
            <a:solidFill>
              <a:schemeClr val="dk2"/>
            </a:solidFill>
            <a:prstDash val="dash"/>
            <a:round/>
            <a:headEnd len="med" w="med" type="none"/>
            <a:tailEnd len="med" w="med" type="none"/>
          </a:ln>
        </p:spPr>
      </p:cxnSp>
      <p:cxnSp>
        <p:nvCxnSpPr>
          <p:cNvPr id="169" name="Google Shape;169;p20"/>
          <p:cNvCxnSpPr/>
          <p:nvPr/>
        </p:nvCxnSpPr>
        <p:spPr>
          <a:xfrm flipH="1" rot="-5400000">
            <a:off x="2933113" y="3421875"/>
            <a:ext cx="600" cy="834600"/>
          </a:xfrm>
          <a:prstGeom prst="curvedConnector3">
            <a:avLst>
              <a:gd fmla="val 99883265" name="adj1"/>
            </a:avLst>
          </a:prstGeom>
          <a:noFill/>
          <a:ln cap="flat" cmpd="sng" w="19050">
            <a:solidFill>
              <a:schemeClr val="dk2"/>
            </a:solidFill>
            <a:prstDash val="dash"/>
            <a:round/>
            <a:headEnd len="med" w="med" type="none"/>
            <a:tailEnd len="med" w="med" type="none"/>
          </a:ln>
        </p:spPr>
      </p:cxnSp>
      <p:sp>
        <p:nvSpPr>
          <p:cNvPr id="170" name="Google Shape;170;p20"/>
          <p:cNvSpPr/>
          <p:nvPr/>
        </p:nvSpPr>
        <p:spPr>
          <a:xfrm>
            <a:off x="676981" y="500350"/>
            <a:ext cx="2599500" cy="3921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Collaborative Filtering</a:t>
            </a:r>
            <a:endParaRPr>
              <a:solidFill>
                <a:schemeClr val="lt1"/>
              </a:solidFill>
              <a:latin typeface="Google Sans"/>
              <a:ea typeface="Google Sans"/>
              <a:cs typeface="Google Sans"/>
              <a:sym typeface="Google Sans"/>
            </a:endParaRPr>
          </a:p>
        </p:txBody>
      </p:sp>
      <p:grpSp>
        <p:nvGrpSpPr>
          <p:cNvPr id="171" name="Google Shape;171;p20"/>
          <p:cNvGrpSpPr/>
          <p:nvPr/>
        </p:nvGrpSpPr>
        <p:grpSpPr>
          <a:xfrm>
            <a:off x="6523598" y="1275977"/>
            <a:ext cx="618175" cy="618175"/>
            <a:chOff x="0" y="0"/>
            <a:chExt cx="992574" cy="992574"/>
          </a:xfrm>
        </p:grpSpPr>
        <p:sp>
          <p:nvSpPr>
            <p:cNvPr id="172" name="Google Shape;172;p20"/>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73" name="Google Shape;173;p20"/>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74" name="Google Shape;174;p20"/>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75" name="Google Shape;175;p20"/>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176" name="Google Shape;176;p20"/>
          <p:cNvSpPr/>
          <p:nvPr/>
        </p:nvSpPr>
        <p:spPr>
          <a:xfrm>
            <a:off x="5347850"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Short </a:t>
            </a:r>
            <a:endParaRPr sz="10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1E1E1E"/>
                </a:solidFill>
                <a:latin typeface="Google Sans"/>
                <a:ea typeface="Google Sans"/>
                <a:cs typeface="Google Sans"/>
                <a:sym typeface="Google Sans"/>
              </a:rPr>
              <a:t>    A</a:t>
            </a:r>
            <a:endParaRPr sz="100">
              <a:solidFill>
                <a:srgbClr val="1E1E1E"/>
              </a:solidFill>
              <a:latin typeface="Roboto Mono Light"/>
              <a:ea typeface="Roboto Mono Light"/>
              <a:cs typeface="Roboto Mono Light"/>
              <a:sym typeface="Roboto Mono Light"/>
            </a:endParaRPr>
          </a:p>
        </p:txBody>
      </p:sp>
      <p:sp>
        <p:nvSpPr>
          <p:cNvPr id="177" name="Google Shape;177;p20"/>
          <p:cNvSpPr/>
          <p:nvPr/>
        </p:nvSpPr>
        <p:spPr>
          <a:xfrm>
            <a:off x="6182575" y="3376150"/>
            <a:ext cx="677700" cy="462600"/>
          </a:xfrm>
          <a:prstGeom prst="roundRect">
            <a:avLst>
              <a:gd fmla="val 18087" name="adj"/>
            </a:avLst>
          </a:prstGeom>
          <a:solidFill>
            <a:srgbClr val="57CAFF"/>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B</a:t>
            </a:r>
            <a:endParaRPr sz="200">
              <a:solidFill>
                <a:srgbClr val="1E1E1E"/>
              </a:solidFill>
              <a:latin typeface="Roboto Mono Light"/>
              <a:ea typeface="Roboto Mono Light"/>
              <a:cs typeface="Roboto Mono Light"/>
              <a:sym typeface="Roboto Mono Light"/>
            </a:endParaRPr>
          </a:p>
        </p:txBody>
      </p:sp>
      <p:sp>
        <p:nvSpPr>
          <p:cNvPr id="178" name="Google Shape;178;p20"/>
          <p:cNvSpPr/>
          <p:nvPr/>
        </p:nvSpPr>
        <p:spPr>
          <a:xfrm>
            <a:off x="7017290" y="3376160"/>
            <a:ext cx="677700" cy="462600"/>
          </a:xfrm>
          <a:prstGeom prst="roundRect">
            <a:avLst>
              <a:gd fmla="val 18087" name="adj"/>
            </a:avLst>
          </a:prstGeom>
          <a:solidFill>
            <a:srgbClr val="4A86E8"/>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C</a:t>
            </a:r>
            <a:endParaRPr sz="100">
              <a:solidFill>
                <a:srgbClr val="1E1E1E"/>
              </a:solidFill>
              <a:latin typeface="Roboto Mono Light"/>
              <a:ea typeface="Roboto Mono Light"/>
              <a:cs typeface="Roboto Mono Light"/>
              <a:sym typeface="Roboto Mono Light"/>
            </a:endParaRPr>
          </a:p>
        </p:txBody>
      </p:sp>
      <p:sp>
        <p:nvSpPr>
          <p:cNvPr id="179" name="Google Shape;179;p20"/>
          <p:cNvSpPr/>
          <p:nvPr/>
        </p:nvSpPr>
        <p:spPr>
          <a:xfrm>
            <a:off x="7852015" y="3376160"/>
            <a:ext cx="677700" cy="462600"/>
          </a:xfrm>
          <a:prstGeom prst="roundRect">
            <a:avLst>
              <a:gd fmla="val 18087" name="adj"/>
            </a:avLst>
          </a:prstGeom>
          <a:solidFill>
            <a:srgbClr val="4A86E8"/>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Short   </a:t>
            </a:r>
            <a:endParaRPr sz="1100">
              <a:solidFill>
                <a:srgbClr val="1E1E1E"/>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1E1E1E"/>
                </a:solidFill>
                <a:latin typeface="Google Sans"/>
                <a:ea typeface="Google Sans"/>
                <a:cs typeface="Google Sans"/>
                <a:sym typeface="Google Sans"/>
              </a:rPr>
              <a:t>   D</a:t>
            </a:r>
            <a:endParaRPr sz="200">
              <a:solidFill>
                <a:srgbClr val="1E1E1E"/>
              </a:solidFill>
              <a:latin typeface="Roboto Mono Light"/>
              <a:ea typeface="Roboto Mono Light"/>
              <a:cs typeface="Roboto Mono Light"/>
              <a:sym typeface="Roboto Mono Light"/>
            </a:endParaRPr>
          </a:p>
        </p:txBody>
      </p:sp>
      <p:cxnSp>
        <p:nvCxnSpPr>
          <p:cNvPr id="180" name="Google Shape;180;p20"/>
          <p:cNvCxnSpPr>
            <a:endCxn id="176" idx="0"/>
          </p:cNvCxnSpPr>
          <p:nvPr/>
        </p:nvCxnSpPr>
        <p:spPr>
          <a:xfrm flipH="1">
            <a:off x="5686700" y="1923550"/>
            <a:ext cx="1061400" cy="1452600"/>
          </a:xfrm>
          <a:prstGeom prst="straightConnector1">
            <a:avLst/>
          </a:prstGeom>
          <a:noFill/>
          <a:ln cap="flat" cmpd="sng" w="19050">
            <a:solidFill>
              <a:srgbClr val="1E1E1E"/>
            </a:solidFill>
            <a:prstDash val="solid"/>
            <a:round/>
            <a:headEnd len="med" w="med" type="none"/>
            <a:tailEnd len="med" w="med" type="stealth"/>
          </a:ln>
        </p:spPr>
      </p:cxnSp>
      <p:cxnSp>
        <p:nvCxnSpPr>
          <p:cNvPr id="181" name="Google Shape;181;p20"/>
          <p:cNvCxnSpPr>
            <a:stCxn id="176" idx="2"/>
            <a:endCxn id="177" idx="2"/>
          </p:cNvCxnSpPr>
          <p:nvPr/>
        </p:nvCxnSpPr>
        <p:spPr>
          <a:xfrm flipH="1" rot="-5400000">
            <a:off x="6103700" y="3421750"/>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sp>
        <p:nvSpPr>
          <p:cNvPr id="182" name="Google Shape;182;p20"/>
          <p:cNvSpPr/>
          <p:nvPr/>
        </p:nvSpPr>
        <p:spPr>
          <a:xfrm>
            <a:off x="5532931" y="500350"/>
            <a:ext cx="2599500" cy="392100"/>
          </a:xfrm>
          <a:prstGeom prst="roundRect">
            <a:avLst>
              <a:gd fmla="val 50000" name="adj"/>
            </a:avLst>
          </a:prstGeom>
          <a:solidFill>
            <a:srgbClr val="1E1E1E"/>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Google Sans"/>
                <a:ea typeface="Google Sans"/>
                <a:cs typeface="Google Sans"/>
                <a:sym typeface="Google Sans"/>
              </a:rPr>
              <a:t>Content Based Filtering</a:t>
            </a:r>
            <a:endParaRPr>
              <a:solidFill>
                <a:schemeClr val="lt1"/>
              </a:solidFill>
              <a:latin typeface="Google Sans"/>
              <a:ea typeface="Google Sans"/>
              <a:cs typeface="Google Sans"/>
              <a:sym typeface="Google Sans"/>
            </a:endParaRPr>
          </a:p>
        </p:txBody>
      </p:sp>
      <p:cxnSp>
        <p:nvCxnSpPr>
          <p:cNvPr id="183" name="Google Shape;183;p20"/>
          <p:cNvCxnSpPr/>
          <p:nvPr/>
        </p:nvCxnSpPr>
        <p:spPr>
          <a:xfrm flipH="1" rot="-5400000">
            <a:off x="6940600" y="3463400"/>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cxnSp>
        <p:nvCxnSpPr>
          <p:cNvPr id="184" name="Google Shape;184;p20"/>
          <p:cNvCxnSpPr/>
          <p:nvPr/>
        </p:nvCxnSpPr>
        <p:spPr>
          <a:xfrm flipH="1" rot="-5400000">
            <a:off x="7777500" y="3512425"/>
            <a:ext cx="600" cy="834600"/>
          </a:xfrm>
          <a:prstGeom prst="curvedConnector3">
            <a:avLst>
              <a:gd fmla="val 39687500" name="adj1"/>
            </a:avLst>
          </a:prstGeom>
          <a:noFill/>
          <a:ln cap="flat" cmpd="sng" w="19050">
            <a:solidFill>
              <a:schemeClr val="dk2"/>
            </a:solidFill>
            <a:prstDash val="dash"/>
            <a:round/>
            <a:headEnd len="med" w="med" type="none"/>
            <a:tailEnd len="med" w="med" type="none"/>
          </a:ln>
        </p:spPr>
      </p:cxnSp>
      <p:cxnSp>
        <p:nvCxnSpPr>
          <p:cNvPr id="185" name="Google Shape;185;p20"/>
          <p:cNvCxnSpPr/>
          <p:nvPr/>
        </p:nvCxnSpPr>
        <p:spPr>
          <a:xfrm>
            <a:off x="4454225" y="92300"/>
            <a:ext cx="0" cy="4866000"/>
          </a:xfrm>
          <a:prstGeom prst="straightConnector1">
            <a:avLst/>
          </a:prstGeom>
          <a:noFill/>
          <a:ln cap="flat" cmpd="sng" w="9525">
            <a:solidFill>
              <a:srgbClr val="B7B7B7"/>
            </a:solidFill>
            <a:prstDash val="dash"/>
            <a:round/>
            <a:headEnd len="med" w="med" type="none"/>
            <a:tailEnd len="med" w="med" type="none"/>
          </a:ln>
        </p:spPr>
      </p:cxnSp>
      <p:sp>
        <p:nvSpPr>
          <p:cNvPr id="186" name="Google Shape;186;p20"/>
          <p:cNvSpPr/>
          <p:nvPr/>
        </p:nvSpPr>
        <p:spPr>
          <a:xfrm>
            <a:off x="1197484" y="4644200"/>
            <a:ext cx="1558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Similar interactions</a:t>
            </a:r>
            <a:endParaRPr sz="1000">
              <a:solidFill>
                <a:srgbClr val="1A1A1A"/>
              </a:solidFill>
              <a:latin typeface="Google Sans"/>
              <a:ea typeface="Google Sans"/>
              <a:cs typeface="Google Sans"/>
              <a:sym typeface="Google Sans"/>
            </a:endParaRPr>
          </a:p>
        </p:txBody>
      </p:sp>
      <p:sp>
        <p:nvSpPr>
          <p:cNvPr id="187" name="Google Shape;187;p20"/>
          <p:cNvSpPr/>
          <p:nvPr/>
        </p:nvSpPr>
        <p:spPr>
          <a:xfrm>
            <a:off x="6053423" y="4539575"/>
            <a:ext cx="19227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Similar contents features</a:t>
            </a:r>
            <a:endParaRPr sz="1000">
              <a:solidFill>
                <a:srgbClr val="1A1A1A"/>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Users upload videos to server</a:t>
            </a:r>
            <a:endParaRPr>
              <a:solidFill>
                <a:srgbClr val="1E1E1E"/>
              </a:solidFill>
              <a:latin typeface="Roboto Mono Light"/>
              <a:ea typeface="Roboto Mono Light"/>
              <a:cs typeface="Roboto Mono Light"/>
              <a:sym typeface="Roboto Mono Light"/>
            </a:endParaRPr>
          </a:p>
        </p:txBody>
      </p:sp>
      <p:sp>
        <p:nvSpPr>
          <p:cNvPr id="193" name="Google Shape;193;p21"/>
          <p:cNvSpPr/>
          <p:nvPr/>
        </p:nvSpPr>
        <p:spPr>
          <a:xfrm>
            <a:off x="2537750" y="1336372"/>
            <a:ext cx="1770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500">
                <a:solidFill>
                  <a:srgbClr val="1E1E1E"/>
                </a:solidFill>
                <a:latin typeface="Google Sans"/>
                <a:ea typeface="Google Sans"/>
                <a:cs typeface="Google Sans"/>
                <a:sym typeface="Google Sans"/>
              </a:rPr>
              <a:t>?</a:t>
            </a:r>
            <a:endParaRPr sz="1500">
              <a:solidFill>
                <a:srgbClr val="1E1E1E"/>
              </a:solidFill>
              <a:latin typeface="Google Sans"/>
              <a:ea typeface="Google Sans"/>
              <a:cs typeface="Google Sans"/>
              <a:sym typeface="Google Sans"/>
            </a:endParaRPr>
          </a:p>
        </p:txBody>
      </p:sp>
      <p:cxnSp>
        <p:nvCxnSpPr>
          <p:cNvPr id="194" name="Google Shape;194;p21"/>
          <p:cNvCxnSpPr>
            <a:stCxn id="195" idx="3"/>
            <a:endCxn id="193" idx="1"/>
          </p:cNvCxnSpPr>
          <p:nvPr/>
        </p:nvCxnSpPr>
        <p:spPr>
          <a:xfrm>
            <a:off x="1574500" y="1694575"/>
            <a:ext cx="963300" cy="0"/>
          </a:xfrm>
          <a:prstGeom prst="straightConnector1">
            <a:avLst/>
          </a:prstGeom>
          <a:noFill/>
          <a:ln cap="flat" cmpd="sng" w="19050">
            <a:solidFill>
              <a:schemeClr val="accent4"/>
            </a:solidFill>
            <a:prstDash val="solid"/>
            <a:round/>
            <a:headEnd len="med" w="med" type="none"/>
            <a:tailEnd len="med" w="med" type="stealth"/>
          </a:ln>
        </p:spPr>
      </p:cxnSp>
      <p:sp>
        <p:nvSpPr>
          <p:cNvPr id="195" name="Google Shape;195;p21"/>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196" name="Google Shape;196;p21"/>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97" name="Google Shape;197;p21"/>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98" name="Google Shape;198;p21"/>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99" name="Google Shape;199;p21"/>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0" name="Google Shape;200;p21"/>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1" name="Google Shape;201;p21"/>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2" name="Google Shape;202;p21"/>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3" name="Google Shape;203;p21"/>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04" name="Google Shape;204;p21"/>
          <p:cNvSpPr txBox="1"/>
          <p:nvPr/>
        </p:nvSpPr>
        <p:spPr>
          <a:xfrm>
            <a:off x="166369" y="2271525"/>
            <a:ext cx="14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1A1A1A"/>
                </a:solidFill>
                <a:latin typeface="Google Sans"/>
                <a:ea typeface="Google Sans"/>
                <a:cs typeface="Google Sans"/>
                <a:sym typeface="Google Sans"/>
              </a:rPr>
              <a:t>Shorts Videos</a:t>
            </a:r>
            <a:endParaRPr b="1" sz="1000">
              <a:solidFill>
                <a:srgbClr val="1A1A1A"/>
              </a:solidFill>
              <a:latin typeface="Google Sans"/>
              <a:ea typeface="Google Sans"/>
              <a:cs typeface="Google Sans"/>
              <a:sym typeface="Google Sans"/>
            </a:endParaRPr>
          </a:p>
          <a:p>
            <a:pPr indent="0" lvl="0" marL="0" rtl="0" algn="ctr">
              <a:spcBef>
                <a:spcPts val="0"/>
              </a:spcBef>
              <a:spcAft>
                <a:spcPts val="0"/>
              </a:spcAft>
              <a:buNone/>
            </a:pPr>
            <a:r>
              <a:rPr b="1" lang="en" sz="1000">
                <a:solidFill>
                  <a:srgbClr val="1A1A1A"/>
                </a:solidFill>
                <a:latin typeface="Google Sans"/>
                <a:ea typeface="Google Sans"/>
                <a:cs typeface="Google Sans"/>
                <a:sym typeface="Google Sans"/>
              </a:rPr>
              <a:t>(Raw version)</a:t>
            </a:r>
            <a:endParaRPr b="1" sz="1000">
              <a:solidFill>
                <a:srgbClr val="1A1A1A"/>
              </a:solidFill>
              <a:latin typeface="Google Sans"/>
              <a:ea typeface="Google Sans"/>
              <a:cs typeface="Google Sans"/>
              <a:sym typeface="Google Sans"/>
            </a:endParaRPr>
          </a:p>
        </p:txBody>
      </p:sp>
      <p:pic>
        <p:nvPicPr>
          <p:cNvPr id="205" name="Google Shape;205;p21"/>
          <p:cNvPicPr preferRelativeResize="0"/>
          <p:nvPr/>
        </p:nvPicPr>
        <p:blipFill>
          <a:blip r:embed="rId3">
            <a:alphaModFix/>
          </a:blip>
          <a:stretch>
            <a:fillRect/>
          </a:stretch>
        </p:blipFill>
        <p:spPr>
          <a:xfrm>
            <a:off x="5553800" y="1170325"/>
            <a:ext cx="2584900" cy="1809425"/>
          </a:xfrm>
          <a:prstGeom prst="rect">
            <a:avLst/>
          </a:prstGeom>
          <a:noFill/>
          <a:ln>
            <a:noFill/>
          </a:ln>
        </p:spPr>
      </p:pic>
      <p:pic>
        <p:nvPicPr>
          <p:cNvPr id="206" name="Google Shape;206;p21"/>
          <p:cNvPicPr preferRelativeResize="0"/>
          <p:nvPr/>
        </p:nvPicPr>
        <p:blipFill>
          <a:blip r:embed="rId4">
            <a:alphaModFix/>
          </a:blip>
          <a:stretch>
            <a:fillRect/>
          </a:stretch>
        </p:blipFill>
        <p:spPr>
          <a:xfrm>
            <a:off x="166375" y="3032485"/>
            <a:ext cx="1186496" cy="638908"/>
          </a:xfrm>
          <a:prstGeom prst="rect">
            <a:avLst/>
          </a:prstGeom>
          <a:noFill/>
          <a:ln>
            <a:noFill/>
          </a:ln>
        </p:spPr>
      </p:pic>
      <p:pic>
        <p:nvPicPr>
          <p:cNvPr id="207" name="Google Shape;207;p21"/>
          <p:cNvPicPr preferRelativeResize="0"/>
          <p:nvPr/>
        </p:nvPicPr>
        <p:blipFill>
          <a:blip r:embed="rId5">
            <a:alphaModFix/>
          </a:blip>
          <a:stretch>
            <a:fillRect/>
          </a:stretch>
        </p:blipFill>
        <p:spPr>
          <a:xfrm>
            <a:off x="780722" y="3421879"/>
            <a:ext cx="1682004" cy="775771"/>
          </a:xfrm>
          <a:prstGeom prst="rect">
            <a:avLst/>
          </a:prstGeom>
          <a:noFill/>
          <a:ln>
            <a:noFill/>
          </a:ln>
        </p:spPr>
      </p:pic>
      <p:pic>
        <p:nvPicPr>
          <p:cNvPr id="208" name="Google Shape;208;p21"/>
          <p:cNvPicPr preferRelativeResize="0"/>
          <p:nvPr/>
        </p:nvPicPr>
        <p:blipFill>
          <a:blip r:embed="rId6">
            <a:alphaModFix/>
          </a:blip>
          <a:stretch>
            <a:fillRect/>
          </a:stretch>
        </p:blipFill>
        <p:spPr>
          <a:xfrm>
            <a:off x="1506947" y="3769946"/>
            <a:ext cx="955778" cy="417048"/>
          </a:xfrm>
          <a:prstGeom prst="rect">
            <a:avLst/>
          </a:prstGeom>
          <a:noFill/>
          <a:ln>
            <a:noFill/>
          </a:ln>
        </p:spPr>
      </p:pic>
      <p:pic>
        <p:nvPicPr>
          <p:cNvPr id="209" name="Google Shape;209;p21"/>
          <p:cNvPicPr preferRelativeResize="0"/>
          <p:nvPr/>
        </p:nvPicPr>
        <p:blipFill>
          <a:blip r:embed="rId7">
            <a:alphaModFix/>
          </a:blip>
          <a:stretch>
            <a:fillRect/>
          </a:stretch>
        </p:blipFill>
        <p:spPr>
          <a:xfrm>
            <a:off x="1161178" y="2816825"/>
            <a:ext cx="1175607" cy="344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p:nvPr/>
        </p:nvSpPr>
        <p:spPr>
          <a:xfrm>
            <a:off x="332200" y="323700"/>
            <a:ext cx="8457000" cy="6150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1E1E1E"/>
                </a:solidFill>
                <a:latin typeface="Google Sans"/>
                <a:ea typeface="Google Sans"/>
                <a:cs typeface="Google Sans"/>
                <a:sym typeface="Google Sans"/>
              </a:rPr>
              <a:t>First step is to extract the information from the videos</a:t>
            </a:r>
            <a:endParaRPr>
              <a:solidFill>
                <a:srgbClr val="1E1E1E"/>
              </a:solidFill>
              <a:latin typeface="Roboto Mono Light"/>
              <a:ea typeface="Roboto Mono Light"/>
              <a:cs typeface="Roboto Mono Light"/>
              <a:sym typeface="Roboto Mono Light"/>
            </a:endParaRPr>
          </a:p>
        </p:txBody>
      </p:sp>
      <p:sp>
        <p:nvSpPr>
          <p:cNvPr id="215" name="Google Shape;215;p22"/>
          <p:cNvSpPr/>
          <p:nvPr/>
        </p:nvSpPr>
        <p:spPr>
          <a:xfrm>
            <a:off x="2537750" y="1336372"/>
            <a:ext cx="1770900" cy="716400"/>
          </a:xfrm>
          <a:prstGeom prst="roundRect">
            <a:avLst>
              <a:gd fmla="val 18087" name="adj"/>
            </a:avLst>
          </a:prstGeom>
          <a:solidFill>
            <a:srgbClr val="5CDB6D"/>
          </a:solidFill>
          <a:ln cap="flat" cmpd="sng" w="19050">
            <a:solidFill>
              <a:srgbClr val="1E1E1E"/>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b="1" lang="en" sz="1500">
                <a:solidFill>
                  <a:srgbClr val="1E1E1E"/>
                </a:solidFill>
                <a:latin typeface="Google Sans"/>
                <a:ea typeface="Google Sans"/>
                <a:cs typeface="Google Sans"/>
                <a:sym typeface="Google Sans"/>
              </a:rPr>
              <a:t>Feature Extraction</a:t>
            </a:r>
            <a:endParaRPr b="1" sz="1500">
              <a:solidFill>
                <a:srgbClr val="1E1E1E"/>
              </a:solidFill>
              <a:latin typeface="Google Sans"/>
              <a:ea typeface="Google Sans"/>
              <a:cs typeface="Google Sans"/>
              <a:sym typeface="Google Sans"/>
            </a:endParaRPr>
          </a:p>
        </p:txBody>
      </p:sp>
      <p:cxnSp>
        <p:nvCxnSpPr>
          <p:cNvPr id="216" name="Google Shape;216;p22"/>
          <p:cNvCxnSpPr>
            <a:stCxn id="217" idx="3"/>
            <a:endCxn id="215" idx="1"/>
          </p:cNvCxnSpPr>
          <p:nvPr/>
        </p:nvCxnSpPr>
        <p:spPr>
          <a:xfrm>
            <a:off x="1574500" y="1694575"/>
            <a:ext cx="963300" cy="0"/>
          </a:xfrm>
          <a:prstGeom prst="straightConnector1">
            <a:avLst/>
          </a:prstGeom>
          <a:noFill/>
          <a:ln cap="flat" cmpd="sng" w="19050">
            <a:solidFill>
              <a:schemeClr val="accent4"/>
            </a:solidFill>
            <a:prstDash val="solid"/>
            <a:round/>
            <a:headEnd len="med" w="med" type="none"/>
            <a:tailEnd len="med" w="med" type="stealth"/>
          </a:ln>
        </p:spPr>
      </p:cxnSp>
      <p:sp>
        <p:nvSpPr>
          <p:cNvPr id="218" name="Google Shape;218;p22"/>
          <p:cNvSpPr/>
          <p:nvPr/>
        </p:nvSpPr>
        <p:spPr>
          <a:xfrm>
            <a:off x="4731025" y="1818052"/>
            <a:ext cx="1243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Audio</a:t>
            </a:r>
            <a:endParaRPr sz="1000">
              <a:solidFill>
                <a:srgbClr val="1A1A1A"/>
              </a:solidFill>
              <a:latin typeface="Google Sans"/>
              <a:ea typeface="Google Sans"/>
              <a:cs typeface="Google Sans"/>
              <a:sym typeface="Google Sans"/>
            </a:endParaRPr>
          </a:p>
        </p:txBody>
      </p:sp>
      <p:sp>
        <p:nvSpPr>
          <p:cNvPr id="219" name="Google Shape;219;p22"/>
          <p:cNvSpPr/>
          <p:nvPr/>
        </p:nvSpPr>
        <p:spPr>
          <a:xfrm>
            <a:off x="4731025" y="1351040"/>
            <a:ext cx="1243500" cy="314100"/>
          </a:xfrm>
          <a:prstGeom prst="roundRect">
            <a:avLst>
              <a:gd fmla="val 50000" name="adj"/>
            </a:avLst>
          </a:prstGeom>
          <a:solidFill>
            <a:schemeClr val="lt1"/>
          </a:solidFill>
          <a:ln cap="flat" cmpd="sng" w="19050">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latin typeface="Google Sans"/>
                <a:ea typeface="Google Sans"/>
                <a:cs typeface="Google Sans"/>
                <a:sym typeface="Google Sans"/>
              </a:rPr>
              <a:t>Images</a:t>
            </a:r>
            <a:endParaRPr sz="1000">
              <a:solidFill>
                <a:srgbClr val="1A1A1A"/>
              </a:solidFill>
              <a:latin typeface="Google Sans"/>
              <a:ea typeface="Google Sans"/>
              <a:cs typeface="Google Sans"/>
              <a:sym typeface="Google Sans"/>
            </a:endParaRPr>
          </a:p>
        </p:txBody>
      </p:sp>
      <p:sp>
        <p:nvSpPr>
          <p:cNvPr id="217" name="Google Shape;217;p22"/>
          <p:cNvSpPr/>
          <p:nvPr/>
        </p:nvSpPr>
        <p:spPr>
          <a:xfrm>
            <a:off x="112600" y="1170325"/>
            <a:ext cx="1461900" cy="1048500"/>
          </a:xfrm>
          <a:prstGeom prst="rect">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0" name="Google Shape;220;p22"/>
          <p:cNvSpPr/>
          <p:nvPr/>
        </p:nvSpPr>
        <p:spPr>
          <a:xfrm>
            <a:off x="26831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1" name="Google Shape;221;p22"/>
          <p:cNvSpPr/>
          <p:nvPr/>
        </p:nvSpPr>
        <p:spPr>
          <a:xfrm>
            <a:off x="26831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2" name="Google Shape;222;p22"/>
          <p:cNvSpPr/>
          <p:nvPr/>
        </p:nvSpPr>
        <p:spPr>
          <a:xfrm>
            <a:off x="56839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3" name="Google Shape;223;p22"/>
          <p:cNvSpPr/>
          <p:nvPr/>
        </p:nvSpPr>
        <p:spPr>
          <a:xfrm>
            <a:off x="56839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4" name="Google Shape;224;p22"/>
          <p:cNvSpPr/>
          <p:nvPr/>
        </p:nvSpPr>
        <p:spPr>
          <a:xfrm>
            <a:off x="868467"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5" name="Google Shape;225;p22"/>
          <p:cNvSpPr/>
          <p:nvPr/>
        </p:nvSpPr>
        <p:spPr>
          <a:xfrm>
            <a:off x="868467"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6" name="Google Shape;226;p22"/>
          <p:cNvSpPr/>
          <p:nvPr/>
        </p:nvSpPr>
        <p:spPr>
          <a:xfrm>
            <a:off x="1168542" y="136858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27" name="Google Shape;227;p22"/>
          <p:cNvSpPr/>
          <p:nvPr/>
        </p:nvSpPr>
        <p:spPr>
          <a:xfrm>
            <a:off x="1168542" y="17277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pic>
        <p:nvPicPr>
          <p:cNvPr id="228" name="Google Shape;228;p22"/>
          <p:cNvPicPr preferRelativeResize="0"/>
          <p:nvPr/>
        </p:nvPicPr>
        <p:blipFill>
          <a:blip r:embed="rId3">
            <a:alphaModFix/>
          </a:blip>
          <a:stretch>
            <a:fillRect/>
          </a:stretch>
        </p:blipFill>
        <p:spPr>
          <a:xfrm>
            <a:off x="6493425" y="1336375"/>
            <a:ext cx="1929975" cy="257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4">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4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